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2" r:id="rId1"/>
  </p:sldMasterIdLst>
  <p:notesMasterIdLst>
    <p:notesMasterId r:id="rId11"/>
  </p:notesMasterIdLst>
  <p:sldIdLst>
    <p:sldId id="256" r:id="rId2"/>
    <p:sldId id="265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6858000" cy="51435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D4E409-A902-44F2-B00F-7F9E97278E34}">
  <a:tblStyle styleId="{0FD4E409-A902-44F2-B00F-7F9E97278E34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494" autoAdjust="0"/>
  </p:normalViewPr>
  <p:slideViewPr>
    <p:cSldViewPr snapToGrid="0">
      <p:cViewPr varScale="1">
        <p:scale>
          <a:sx n="68" d="100"/>
          <a:sy n="68" d="100"/>
        </p:scale>
        <p:origin x="19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40023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361476X17300164#!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1784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015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9402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indent="-285750">
              <a:buClr>
                <a:schemeClr val="lt2"/>
              </a:buClr>
              <a:buSzPct val="100000"/>
              <a:buFont typeface="Trebuchet MS"/>
              <a:buChar char="-"/>
            </a:pPr>
            <a:r>
              <a:rPr lang="en" sz="1100" dirty="0" smtClean="0"/>
              <a:t>Inimeses </a:t>
            </a:r>
            <a:r>
              <a:rPr lang="en" sz="1100" dirty="0" smtClean="0"/>
              <a:t>võib olla olemas potentsiaal, ta saab ise oma arengut toetada, aga tõuke huvi avaldumiseks annavad kontekst ja keskkond </a:t>
            </a:r>
            <a:endParaRPr lang="et-EE" sz="1100" dirty="0" smtClean="0"/>
          </a:p>
          <a:p>
            <a:r>
              <a:rPr lang="fi-FI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Uks</a:t>
            </a:r>
            <a:r>
              <a:rPr lang="fi-FI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viise</a:t>
            </a:r>
            <a:r>
              <a:rPr lang="fi-FI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i-FI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uurida</a:t>
            </a:r>
            <a:r>
              <a:rPr lang="fi-FI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huvi on </a:t>
            </a:r>
            <a:r>
              <a:rPr lang="fi-FI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isiku</a:t>
            </a:r>
            <a:r>
              <a:rPr lang="fi-FI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ja objekti </a:t>
            </a:r>
            <a:r>
              <a:rPr lang="fi-FI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vaheline</a:t>
            </a:r>
            <a:r>
              <a:rPr lang="fi-FI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huvi </a:t>
            </a:r>
            <a:r>
              <a:rPr lang="fi-FI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teooria</a:t>
            </a:r>
            <a:r>
              <a:rPr lang="fi-FI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fi-FI" sz="11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personobject</a:t>
            </a:r>
            <a:endParaRPr lang="fi-FI" sz="11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t-EE" sz="11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theory</a:t>
            </a:r>
            <a:r>
              <a:rPr lang="et-EE" sz="11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t-EE" sz="11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interest</a:t>
            </a:r>
            <a:r>
              <a:rPr lang="et-E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(Krapp, 1999, 2002, 2005), mille </a:t>
            </a:r>
            <a:r>
              <a:rPr lang="et-EE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jargi</a:t>
            </a:r>
            <a:r>
              <a:rPr lang="et-E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huvi spetsiifiline</a:t>
            </a:r>
          </a:p>
          <a:p>
            <a:r>
              <a:rPr lang="et-E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interaktsioon isiku ja objekti vahel ning see katkeb nii emotsionaalseid</a:t>
            </a:r>
          </a:p>
          <a:p>
            <a:r>
              <a:rPr lang="et-E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kui ka kognitiivseid kontrollimehhanisme (Krapp, 2005).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2304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t-E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Situatsiooniline huvi tärkab ootamatult keskkonnast tulenevate tingimuste või stiimuli(te) tõttu, sunnib lühiajaliselt tähelepanu fokuseerima ning omab vähest mõju indiviidi väärtustele ning teadmiste hulga püsivale suurenemisele  (</a:t>
            </a:r>
            <a:r>
              <a:rPr lang="et-EE" sz="11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Hidi</a:t>
            </a:r>
            <a:r>
              <a:rPr lang="et-EE" sz="11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1990)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6499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9037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Jerome </a:t>
            </a:r>
            <a:r>
              <a:rPr lang="en-US" dirty="0" err="1" smtClean="0">
                <a:hlinkClick r:id="rId3"/>
              </a:rPr>
              <a:t>I.Rotgansa</a:t>
            </a:r>
            <a:r>
              <a:rPr lang="et-EE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Henk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G.Schmidtb</a:t>
            </a:r>
            <a:r>
              <a:rPr lang="et-EE" dirty="0" smtClean="0"/>
              <a:t>, Aprill 2017, kaks</a:t>
            </a:r>
            <a:r>
              <a:rPr lang="et-EE" baseline="0" dirty="0" smtClean="0"/>
              <a:t> empiirilist uurimust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5339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896"/>
            <a:ext cx="6858000" cy="1396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2554"/>
            <a:ext cx="5486400" cy="1368822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24151"/>
            <a:ext cx="5486400" cy="514350"/>
          </a:xfrm>
        </p:spPr>
        <p:txBody>
          <a:bodyPr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9128" y="3242884"/>
            <a:ext cx="1723072" cy="273844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242885"/>
            <a:ext cx="3660458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43425" y="1073151"/>
            <a:ext cx="1628775" cy="273844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535953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panoraam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6" y="3523021"/>
            <a:ext cx="5967362" cy="614516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5766" y="732776"/>
            <a:ext cx="5962695" cy="255522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4137537"/>
            <a:ext cx="5966460" cy="560193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0681482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896"/>
            <a:ext cx="6858000" cy="1396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565150"/>
            <a:ext cx="5966460" cy="2101850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736851"/>
            <a:ext cx="5829300" cy="998139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285751"/>
            <a:ext cx="1637348" cy="273844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285751"/>
            <a:ext cx="362299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285751"/>
            <a:ext cx="500381" cy="273844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092812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896"/>
            <a:ext cx="6858000" cy="1396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565150"/>
            <a:ext cx="5710238" cy="2067176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733424" y="2632326"/>
            <a:ext cx="5395914" cy="33333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130948"/>
            <a:ext cx="5834064" cy="615949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285751"/>
            <a:ext cx="1637348" cy="273844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284579"/>
            <a:ext cx="362299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285751"/>
            <a:ext cx="500381" cy="273844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13" name="TextBox 12"/>
          <p:cNvSpPr txBox="1"/>
          <p:nvPr/>
        </p:nvSpPr>
        <p:spPr>
          <a:xfrm>
            <a:off x="173594" y="605790"/>
            <a:ext cx="3429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0050" y="2265998"/>
            <a:ext cx="3429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693188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896"/>
            <a:ext cx="6858000" cy="1396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843527"/>
            <a:ext cx="5831087" cy="1883876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44" y="2736237"/>
            <a:ext cx="5830206" cy="74991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284163"/>
            <a:ext cx="1637348" cy="273844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284163"/>
            <a:ext cx="362299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285751"/>
            <a:ext cx="500381" cy="273844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85088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veerg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628776" y="571501"/>
            <a:ext cx="4783454" cy="9779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45771" y="1651560"/>
            <a:ext cx="1920240" cy="462990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45770" y="2178423"/>
            <a:ext cx="1920240" cy="251930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76678" y="1650999"/>
            <a:ext cx="1920240" cy="469901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75586" y="2178051"/>
            <a:ext cx="1920240" cy="251967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91989" y="1644649"/>
            <a:ext cx="1920240" cy="469901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91990" y="2178423"/>
            <a:ext cx="1920240" cy="251930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6292817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ldiveerg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628777" y="571500"/>
            <a:ext cx="4786488" cy="97155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45770" y="3085005"/>
            <a:ext cx="1920240" cy="51207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45770" y="1748790"/>
            <a:ext cx="1920240" cy="1130475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445770" y="3597078"/>
            <a:ext cx="1920240" cy="110065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8905" y="3085005"/>
            <a:ext cx="1920240" cy="51207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68904" y="1748790"/>
            <a:ext cx="1920240" cy="1132397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68144" y="3597077"/>
            <a:ext cx="1920240" cy="110065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95024" y="3085005"/>
            <a:ext cx="1920240" cy="51207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95023" y="1748791"/>
            <a:ext cx="1920240" cy="113168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94954" y="3597075"/>
            <a:ext cx="1920240" cy="110065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2928278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70" y="1645920"/>
            <a:ext cx="5966460" cy="305181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402039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896"/>
            <a:ext cx="6858000" cy="139660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4942" y="560388"/>
            <a:ext cx="1157288" cy="31865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71" y="559595"/>
            <a:ext cx="4708526" cy="3187299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71632" y="285751"/>
            <a:ext cx="1637348" cy="273844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" y="285751"/>
            <a:ext cx="362299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1849" y="285751"/>
            <a:ext cx="500381" cy="273844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5726132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 rot="-228134">
            <a:off x="888268" y="-16296"/>
            <a:ext cx="6161687" cy="85972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42900" y="1200150"/>
            <a:ext cx="6172200" cy="3394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417594" y="4749850"/>
            <a:ext cx="411524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6603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241790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6896"/>
            <a:ext cx="6858000" cy="1396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565151"/>
            <a:ext cx="5966460" cy="2101451"/>
          </a:xfrm>
        </p:spPr>
        <p:txBody>
          <a:bodyPr anchor="b">
            <a:normAutofit/>
          </a:bodyPr>
          <a:lstStyle>
            <a:lvl1pPr algn="r">
              <a:defRPr sz="3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70" y="2731294"/>
            <a:ext cx="5966461" cy="1015601"/>
          </a:xfrm>
        </p:spPr>
        <p:txBody>
          <a:bodyPr>
            <a:normAutofit/>
          </a:bodyPr>
          <a:lstStyle>
            <a:lvl1pPr marL="0" indent="0" algn="r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71632" y="285751"/>
            <a:ext cx="1637348" cy="273844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" y="285751"/>
            <a:ext cx="362299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1850" y="285751"/>
            <a:ext cx="500380" cy="273844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751582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771" y="1645920"/>
            <a:ext cx="2932934" cy="305181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574" y="1645920"/>
            <a:ext cx="2930655" cy="305181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490238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775" y="571500"/>
            <a:ext cx="4783455" cy="97155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960" y="1637852"/>
            <a:ext cx="2762744" cy="617934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" y="2349501"/>
            <a:ext cx="2932934" cy="234823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1764" y="1637852"/>
            <a:ext cx="2760466" cy="617934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574" y="2349501"/>
            <a:ext cx="2930656" cy="234823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792642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002191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999163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1143000"/>
            <a:ext cx="2314575" cy="120015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560070"/>
            <a:ext cx="3497580" cy="4137660"/>
          </a:xfrm>
        </p:spPr>
        <p:txBody>
          <a:bodyPr anchor="ctr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2343150"/>
            <a:ext cx="2314575" cy="23545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439394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1143000"/>
            <a:ext cx="3056798" cy="120015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8143" y="563431"/>
            <a:ext cx="2755676" cy="41342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2343150"/>
            <a:ext cx="3056798" cy="23545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16141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81081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8775" y="573280"/>
            <a:ext cx="4783455" cy="96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70" y="1645920"/>
            <a:ext cx="5966460" cy="3051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9172" y="4767264"/>
            <a:ext cx="160305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770" y="4766885"/>
            <a:ext cx="42605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9187" y="285751"/>
            <a:ext cx="148304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148054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</p:sldLayoutIdLst>
  <p:hf sldNum="0" hdr="0" ft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150471" y="1400463"/>
            <a:ext cx="2835797" cy="1759426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t-EE" sz="3150" b="1" dirty="0" err="1" smtClean="0"/>
              <a:t>Jubeeee</a:t>
            </a:r>
            <a:r>
              <a:rPr lang="et-EE" sz="3150" b="1" dirty="0" smtClean="0"/>
              <a:t/>
            </a:r>
            <a:br>
              <a:rPr lang="et-EE" sz="3150" b="1" dirty="0" smtClean="0"/>
            </a:br>
            <a:r>
              <a:rPr lang="et-EE" sz="3150" b="1" dirty="0" err="1" smtClean="0"/>
              <a:t>Huvitaaaav</a:t>
            </a:r>
            <a:endParaRPr lang="en" sz="3150" b="1" dirty="0"/>
          </a:p>
        </p:txBody>
      </p:sp>
      <p:pic>
        <p:nvPicPr>
          <p:cNvPr id="2050" name="Picture 2" descr="Pildiotsingu tule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292" y="386514"/>
            <a:ext cx="3349102" cy="3396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Huvi on oluline õppimise mõjutaja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b="1" dirty="0" smtClean="0"/>
              <a:t>Tähelepanu, püsivus, pingutus, meenutamine</a:t>
            </a:r>
          </a:p>
          <a:p>
            <a:r>
              <a:rPr lang="et-EE" sz="3600" b="1" dirty="0" err="1" smtClean="0"/>
              <a:t>Eesmörgid</a:t>
            </a:r>
            <a:endParaRPr lang="et-EE" sz="3600" b="1" dirty="0" smtClean="0"/>
          </a:p>
          <a:p>
            <a:r>
              <a:rPr lang="et-EE" sz="3600" b="1" dirty="0" smtClean="0"/>
              <a:t>Õppimise tasandid</a:t>
            </a:r>
            <a:endParaRPr lang="et-EE" sz="3600" b="1" dirty="0"/>
          </a:p>
        </p:txBody>
      </p:sp>
    </p:spTree>
    <p:extLst>
      <p:ext uri="{BB962C8B-B14F-4D97-AF65-F5344CB8AC3E}">
        <p14:creationId xmlns:p14="http://schemas.microsoft.com/office/powerpoint/2010/main" val="8722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-107155" y="469840"/>
            <a:ext cx="6161687" cy="859729"/>
          </a:xfrm>
          <a:prstGeom prst="rect">
            <a:avLst/>
          </a:prstGeom>
        </p:spPr>
        <p:txBody>
          <a:bodyPr vert="horz" lIns="68569" tIns="68569" rIns="68569" bIns="68569" rtlCol="0" anchor="ctr" anchorCtr="0">
            <a:noAutofit/>
          </a:bodyPr>
          <a:lstStyle/>
          <a:p>
            <a:r>
              <a:rPr lang="en" b="1" dirty="0"/>
              <a:t>Milleks huvi vaja on?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42900" y="1423481"/>
            <a:ext cx="6172200" cy="2545875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0" indent="0">
              <a:buNone/>
            </a:pPr>
            <a:r>
              <a:rPr lang="en" sz="3800" b="1" dirty="0"/>
              <a:t>Sisuline ja tähendusega tegevus </a:t>
            </a:r>
            <a:r>
              <a:rPr lang="et-EE" sz="3800" b="1" dirty="0" smtClean="0"/>
              <a:t>–</a:t>
            </a:r>
            <a:r>
              <a:rPr lang="en" sz="3800" b="1" dirty="0" smtClean="0"/>
              <a:t> </a:t>
            </a:r>
            <a:r>
              <a:rPr lang="et-EE" sz="3800" b="1" dirty="0" smtClean="0"/>
              <a:t>m</a:t>
            </a:r>
            <a:r>
              <a:rPr lang="en" sz="3800" b="1" dirty="0" smtClean="0"/>
              <a:t>otivatsioon</a:t>
            </a:r>
            <a:r>
              <a:rPr lang="et-EE" sz="3800" b="1" dirty="0" smtClean="0"/>
              <a:t> </a:t>
            </a:r>
            <a:r>
              <a:rPr lang="en" sz="3800" b="1" dirty="0" smtClean="0"/>
              <a:t>ja aktiiv</a:t>
            </a:r>
            <a:r>
              <a:rPr lang="et-EE" sz="3800" b="1" dirty="0" err="1" smtClean="0"/>
              <a:t>ne</a:t>
            </a:r>
            <a:r>
              <a:rPr lang="en" sz="3800" b="1" dirty="0" smtClean="0"/>
              <a:t> osalemi</a:t>
            </a:r>
            <a:r>
              <a:rPr lang="et-EE" sz="3800" b="1" dirty="0" err="1" smtClean="0"/>
              <a:t>ne</a:t>
            </a:r>
            <a:endParaRPr lang="et-EE" sz="3800" b="1" dirty="0" smtClean="0"/>
          </a:p>
          <a:p>
            <a:pPr>
              <a:buNone/>
            </a:pPr>
            <a:endParaRPr lang="et-EE" dirty="0"/>
          </a:p>
          <a:p>
            <a:pPr>
              <a:buNone/>
            </a:pPr>
            <a:endParaRPr lang="en" sz="2000" dirty="0"/>
          </a:p>
          <a:p>
            <a:pPr marL="342900" indent="-314325">
              <a:buClr>
                <a:schemeClr val="lt2"/>
              </a:buClr>
              <a:buSzPct val="100000"/>
              <a:buFont typeface="Trebuchet MS"/>
              <a:buChar char="-"/>
            </a:pPr>
            <a:r>
              <a:rPr lang="en" sz="2000" dirty="0"/>
              <a:t>kognitiivne protsess</a:t>
            </a:r>
          </a:p>
          <a:p>
            <a:pPr marL="342900" indent="-314325">
              <a:buClr>
                <a:schemeClr val="lt2"/>
              </a:buClr>
              <a:buSzPct val="100000"/>
              <a:buFont typeface="Trebuchet MS"/>
              <a:buChar char="-"/>
            </a:pPr>
            <a:r>
              <a:rPr lang="en" sz="2000" dirty="0"/>
              <a:t>emotsionaalsed faktorid</a:t>
            </a:r>
          </a:p>
          <a:p>
            <a:pPr marL="342900" indent="-314325">
              <a:buClr>
                <a:schemeClr val="lt2"/>
              </a:buClr>
              <a:buSzPct val="100000"/>
              <a:buFont typeface="Trebuchet MS"/>
              <a:buChar char="-"/>
            </a:pPr>
            <a:r>
              <a:rPr lang="en" sz="2000" dirty="0"/>
              <a:t>ratsionaalne osalusprotsess</a:t>
            </a:r>
          </a:p>
          <a:p>
            <a:pPr>
              <a:buNone/>
            </a:pPr>
            <a:endParaRPr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80663" y="833378"/>
            <a:ext cx="6172200" cy="319009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0" indent="0">
              <a:buNone/>
            </a:pPr>
            <a:r>
              <a:rPr lang="en" sz="3600" dirty="0"/>
              <a:t>Huvi - motiveeriv muutuja, mis viitab psühholoogilisele seisundile ja mis loob eelsoodumuse olla seotud objektide, sündmuste või ideedega läbi aja </a:t>
            </a:r>
            <a:r>
              <a:rPr lang="en" sz="1800" i="1" dirty="0"/>
              <a:t>(Hidi, Renninger)</a:t>
            </a:r>
          </a:p>
          <a:p>
            <a:pPr marL="342900" indent="-285750">
              <a:buClr>
                <a:schemeClr val="lt2"/>
              </a:buClr>
              <a:buSzPct val="100000"/>
              <a:buFont typeface="Trebuchet MS"/>
              <a:buChar char="-"/>
            </a:pPr>
            <a:endParaRPr lang="en" sz="1800" i="1" dirty="0"/>
          </a:p>
          <a:p>
            <a:pPr>
              <a:buNone/>
            </a:pPr>
            <a:endParaRPr sz="1800" i="1" dirty="0"/>
          </a:p>
          <a:p>
            <a:pPr>
              <a:buNone/>
            </a:pPr>
            <a:endParaRPr dirty="0"/>
          </a:p>
          <a:p>
            <a:pPr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42901" y="340421"/>
            <a:ext cx="6406266" cy="859729"/>
          </a:xfrm>
          <a:prstGeom prst="rect">
            <a:avLst/>
          </a:prstGeom>
        </p:spPr>
        <p:txBody>
          <a:bodyPr vert="horz" lIns="68569" tIns="68569" rIns="68569" bIns="68569" rtlCol="0" anchor="ctr" anchorCtr="0">
            <a:noAutofit/>
          </a:bodyPr>
          <a:lstStyle/>
          <a:p>
            <a:pPr algn="l"/>
            <a:r>
              <a:rPr lang="en" b="1" dirty="0"/>
              <a:t>Huvi 4-faasiline mudel </a:t>
            </a:r>
            <a:r>
              <a:rPr lang="en" sz="1800" i="1" dirty="0"/>
              <a:t>(Hidi, Renninger)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42901" y="1368592"/>
            <a:ext cx="6172200" cy="33945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342900" indent="-314325">
              <a:buClr>
                <a:schemeClr val="lt2"/>
              </a:buClr>
              <a:buSzPct val="100000"/>
              <a:buFont typeface="Trebuchet MS"/>
              <a:buAutoNum type="arabicPeriod"/>
            </a:pPr>
            <a:r>
              <a:rPr lang="en" sz="3600" b="1" dirty="0"/>
              <a:t>Vallandatud situatsiooniline huvi</a:t>
            </a:r>
            <a:r>
              <a:rPr lang="en" dirty="0"/>
              <a:t/>
            </a:r>
            <a:br>
              <a:rPr lang="en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n" sz="2600" dirty="0" smtClean="0"/>
              <a:t>Üldjuhul </a:t>
            </a:r>
            <a:r>
              <a:rPr lang="en" sz="2600" dirty="0"/>
              <a:t>tuleb välisest mõjurist: keskkond vastuoluline või üllatav info, isiklik tähendus, intensiivsus.</a:t>
            </a:r>
            <a:br>
              <a:rPr lang="en" sz="2600" dirty="0"/>
            </a:br>
            <a:r>
              <a:rPr lang="en" sz="2600" dirty="0"/>
              <a:t>Sellise huvi äratajaks võib olla situatsioon, mis vajab instruktsioone</a:t>
            </a:r>
            <a:br>
              <a:rPr lang="en" sz="2600" dirty="0"/>
            </a:br>
            <a:endParaRPr lang="en" sz="26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49518" y="575111"/>
            <a:ext cx="5966460" cy="4129236"/>
          </a:xfrm>
        </p:spPr>
        <p:txBody>
          <a:bodyPr>
            <a:normAutofit/>
          </a:bodyPr>
          <a:lstStyle/>
          <a:p>
            <a:r>
              <a:rPr lang="et-EE" sz="3600" b="1" dirty="0" smtClean="0"/>
              <a:t>2. </a:t>
            </a:r>
            <a:r>
              <a:rPr lang="en" sz="3600" b="1" dirty="0" smtClean="0"/>
              <a:t>Säilitatud </a:t>
            </a:r>
            <a:r>
              <a:rPr lang="en" sz="3600" b="1" dirty="0"/>
              <a:t>situatsiooniline huvi</a:t>
            </a:r>
            <a:r>
              <a:rPr lang="en" dirty="0"/>
              <a:t/>
            </a:r>
            <a:br>
              <a:rPr lang="en" dirty="0"/>
            </a:br>
            <a:r>
              <a:rPr lang="et-EE" dirty="0" smtClean="0"/>
              <a:t>- </a:t>
            </a:r>
            <a:r>
              <a:rPr lang="en" sz="2600" dirty="0" smtClean="0"/>
              <a:t>Fokusseeritud </a:t>
            </a:r>
            <a:r>
              <a:rPr lang="en" sz="2600" dirty="0"/>
              <a:t>tähelepanu, püsib ajas situatsioonist kauem, ärkab </a:t>
            </a:r>
            <a:r>
              <a:rPr lang="en" sz="2600" dirty="0" smtClean="0"/>
              <a:t>taas</a:t>
            </a:r>
            <a:r>
              <a:rPr lang="et-EE" sz="2600" dirty="0" smtClean="0"/>
              <a:t>.</a:t>
            </a:r>
            <a:r>
              <a:rPr lang="en" sz="2600" dirty="0"/>
              <a:t/>
            </a:r>
            <a:br>
              <a:rPr lang="en" sz="2600" dirty="0"/>
            </a:br>
            <a:r>
              <a:rPr lang="et-EE" sz="2600" dirty="0" smtClean="0"/>
              <a:t>- </a:t>
            </a:r>
            <a:r>
              <a:rPr lang="en" sz="2600" dirty="0" smtClean="0"/>
              <a:t>Huvi </a:t>
            </a:r>
            <a:r>
              <a:rPr lang="en" sz="2600" dirty="0"/>
              <a:t>objekt peab saama sisu või tähenduse ja olema seotud isikliku </a:t>
            </a:r>
            <a:r>
              <a:rPr lang="en" sz="2600" dirty="0" smtClean="0"/>
              <a:t>kaasamisega</a:t>
            </a:r>
            <a:r>
              <a:rPr lang="et-EE" sz="2600" dirty="0" smtClean="0"/>
              <a:t>.</a:t>
            </a:r>
            <a:r>
              <a:rPr lang="en" sz="2600" dirty="0"/>
              <a:t/>
            </a:r>
            <a:br>
              <a:rPr lang="en" sz="2600" dirty="0"/>
            </a:br>
            <a:r>
              <a:rPr lang="et-EE" sz="2600" dirty="0" smtClean="0"/>
              <a:t>- </a:t>
            </a:r>
            <a:r>
              <a:rPr lang="en" sz="2600" dirty="0" smtClean="0"/>
              <a:t>Üldjuhul </a:t>
            </a:r>
            <a:r>
              <a:rPr lang="en" sz="2600" dirty="0"/>
              <a:t>väliselt </a:t>
            </a:r>
            <a:r>
              <a:rPr lang="en" sz="2600" dirty="0" smtClean="0"/>
              <a:t>toetatud</a:t>
            </a:r>
            <a:r>
              <a:rPr lang="et-EE" sz="2600" dirty="0" smtClean="0"/>
              <a:t>.</a:t>
            </a:r>
            <a:r>
              <a:rPr lang="en" sz="2600" dirty="0" smtClean="0"/>
              <a:t> </a:t>
            </a:r>
            <a:endParaRPr lang="en" sz="2600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90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69182" y="497050"/>
            <a:ext cx="6172200" cy="4423865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marL="0" indent="0">
              <a:buNone/>
            </a:pPr>
            <a:r>
              <a:rPr lang="en" sz="3600" b="1" dirty="0"/>
              <a:t>3. Tekkinud individuaalne huvi</a:t>
            </a:r>
            <a:r>
              <a:rPr lang="en" dirty="0"/>
              <a:t/>
            </a:r>
            <a:br>
              <a:rPr lang="en" dirty="0"/>
            </a:br>
            <a:r>
              <a:rPr lang="et-EE" dirty="0" smtClean="0"/>
              <a:t>- </a:t>
            </a:r>
            <a:r>
              <a:rPr lang="en" sz="2600" dirty="0" smtClean="0"/>
              <a:t>Positiivsed </a:t>
            </a:r>
            <a:r>
              <a:rPr lang="en" sz="2600" dirty="0"/>
              <a:t>tunded, püsiv soov ise seotud </a:t>
            </a:r>
            <a:r>
              <a:rPr lang="en" sz="2600" dirty="0" smtClean="0"/>
              <a:t>olla</a:t>
            </a:r>
            <a:r>
              <a:rPr lang="et-EE" sz="2600" dirty="0" smtClean="0"/>
              <a:t>.</a:t>
            </a:r>
          </a:p>
          <a:p>
            <a:pPr marL="0" indent="0">
              <a:buNone/>
            </a:pPr>
            <a:r>
              <a:rPr lang="et-EE" sz="2600" dirty="0" smtClean="0"/>
              <a:t>- T</a:t>
            </a:r>
            <a:r>
              <a:rPr lang="en" sz="2600" dirty="0" smtClean="0"/>
              <a:t>alletatud </a:t>
            </a:r>
            <a:r>
              <a:rPr lang="en" sz="2600" dirty="0"/>
              <a:t>väärtused ja </a:t>
            </a:r>
            <a:r>
              <a:rPr lang="en" sz="2600" dirty="0" smtClean="0"/>
              <a:t>teadmised</a:t>
            </a:r>
            <a:r>
              <a:rPr lang="et-EE" sz="2600" dirty="0" smtClean="0"/>
              <a:t>.</a:t>
            </a:r>
          </a:p>
          <a:p>
            <a:pPr>
              <a:buFontTx/>
              <a:buChar char="-"/>
            </a:pPr>
            <a:r>
              <a:rPr lang="et-EE" sz="2600" dirty="0" smtClean="0"/>
              <a:t>H</a:t>
            </a:r>
            <a:r>
              <a:rPr lang="en" sz="2600" dirty="0" smtClean="0"/>
              <a:t>akkab </a:t>
            </a:r>
            <a:r>
              <a:rPr lang="en" sz="2600" dirty="0"/>
              <a:t>ise infot-vastuseid </a:t>
            </a:r>
            <a:r>
              <a:rPr lang="en" sz="2600" dirty="0" smtClean="0"/>
              <a:t>otsima</a:t>
            </a:r>
            <a:r>
              <a:rPr lang="et-EE" sz="2600" dirty="0" smtClean="0"/>
              <a:t>.</a:t>
            </a:r>
          </a:p>
          <a:p>
            <a:pPr>
              <a:buFontTx/>
              <a:buChar char="-"/>
            </a:pPr>
            <a:r>
              <a:rPr lang="en" sz="2600" dirty="0" smtClean="0"/>
              <a:t>Üldjuhul </a:t>
            </a:r>
            <a:r>
              <a:rPr lang="en" sz="2600" dirty="0"/>
              <a:t>sõltub inimesest endast, aga vajab mõnigast välist tuge (eeskujud, näited, abi </a:t>
            </a:r>
            <a:r>
              <a:rPr lang="en" sz="2600" dirty="0" smtClean="0"/>
              <a:t>arusaamisel.</a:t>
            </a:r>
            <a:endParaRPr lang="et-EE" sz="2600" dirty="0" smtClean="0"/>
          </a:p>
          <a:p>
            <a:pPr>
              <a:buFontTx/>
              <a:buChar char="-"/>
            </a:pPr>
            <a:r>
              <a:rPr lang="en" sz="2600" dirty="0" smtClean="0"/>
              <a:t>Keskkond </a:t>
            </a:r>
            <a:r>
              <a:rPr lang="en" sz="2600" dirty="0"/>
              <a:t>peab pakkuma </a:t>
            </a:r>
            <a:r>
              <a:rPr lang="en" sz="2600" dirty="0" smtClean="0"/>
              <a:t>väljakutseid</a:t>
            </a:r>
            <a:r>
              <a:rPr lang="et-EE" sz="2600" dirty="0" smtClean="0"/>
              <a:t>.</a:t>
            </a:r>
            <a:r>
              <a:rPr lang="en" sz="1350" dirty="0"/>
              <a:t/>
            </a:r>
            <a:br>
              <a:rPr lang="en" sz="1350" dirty="0"/>
            </a:br>
            <a:endParaRPr lang="en" sz="1350" dirty="0"/>
          </a:p>
          <a:p>
            <a:pPr>
              <a:buNone/>
            </a:pPr>
            <a:endParaRPr lang="en" sz="135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85010" y="529388"/>
            <a:ext cx="6364705" cy="42832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t-EE" sz="3900" b="1" dirty="0" smtClean="0"/>
              <a:t>4.</a:t>
            </a:r>
            <a:r>
              <a:rPr lang="en" sz="3900" b="1" dirty="0" smtClean="0"/>
              <a:t> </a:t>
            </a:r>
            <a:r>
              <a:rPr lang="en" sz="3900" b="1" dirty="0"/>
              <a:t>Hästi arenenud individuaalne huvi</a:t>
            </a:r>
            <a:r>
              <a:rPr lang="en" dirty="0"/>
              <a:t/>
            </a:r>
            <a:br>
              <a:rPr lang="en" dirty="0"/>
            </a:br>
            <a:r>
              <a:rPr lang="et-EE" sz="2800" dirty="0" smtClean="0"/>
              <a:t>- </a:t>
            </a:r>
            <a:r>
              <a:rPr lang="en" sz="2800" dirty="0" smtClean="0"/>
              <a:t>Positiivsed tunded, sügavamad teadmised</a:t>
            </a: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- P</a:t>
            </a:r>
            <a:r>
              <a:rPr lang="en" sz="2800" dirty="0" smtClean="0"/>
              <a:t>üüab ise seotud olla, kui selleks võimalust on</a:t>
            </a: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- V</a:t>
            </a:r>
            <a:r>
              <a:rPr lang="en" sz="2800" dirty="0" smtClean="0"/>
              <a:t>õimaldab pikaajaliselt ja konstruktiivselt siduda ning lahendada iseseisvaid olulisi ülesandeid, suudab töötada ka frustreeritult.</a:t>
            </a: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- Ü</a:t>
            </a:r>
            <a:r>
              <a:rPr lang="en" sz="2800" dirty="0" smtClean="0"/>
              <a:t>ldjuhul sõltub inimesest, aga toetusega on arenemisvõimalused väga head</a:t>
            </a:r>
            <a:r>
              <a:rPr lang="et-EE" sz="2800" dirty="0" smtClean="0"/>
              <a:t>.</a:t>
            </a:r>
            <a:endParaRPr lang="en" sz="28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36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361489" y="0"/>
            <a:ext cx="4783455" cy="969771"/>
          </a:xfrm>
        </p:spPr>
        <p:txBody>
          <a:bodyPr/>
          <a:lstStyle/>
          <a:p>
            <a:r>
              <a:rPr lang="et-EE" dirty="0" smtClean="0"/>
              <a:t>oluline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45770" y="969771"/>
            <a:ext cx="5966460" cy="3727959"/>
          </a:xfrm>
        </p:spPr>
        <p:txBody>
          <a:bodyPr>
            <a:normAutofit fontScale="77500" lnSpcReduction="20000"/>
          </a:bodyPr>
          <a:lstStyle/>
          <a:p>
            <a:r>
              <a:rPr lang="et-EE" sz="4100" b="1" dirty="0" smtClean="0"/>
              <a:t>Seotus </a:t>
            </a:r>
            <a:r>
              <a:rPr lang="et-EE" sz="4100" b="1" dirty="0"/>
              <a:t>igapäevaeluga </a:t>
            </a:r>
            <a:r>
              <a:rPr lang="et-EE" sz="4100" b="1" dirty="0" smtClean="0"/>
              <a:t>ja/või sotsiaalse </a:t>
            </a:r>
            <a:r>
              <a:rPr lang="et-EE" sz="4100" b="1" dirty="0"/>
              <a:t>keskkonnaga</a:t>
            </a:r>
          </a:p>
          <a:p>
            <a:r>
              <a:rPr lang="et-EE" sz="4100" b="1" dirty="0" smtClean="0"/>
              <a:t>Õpikeskkond</a:t>
            </a:r>
          </a:p>
          <a:p>
            <a:r>
              <a:rPr lang="et-EE" sz="4100" b="1" dirty="0" smtClean="0"/>
              <a:t>Toetav juhendaja</a:t>
            </a:r>
          </a:p>
          <a:p>
            <a:r>
              <a:rPr lang="et-EE" sz="4100" b="1" dirty="0"/>
              <a:t>Inimeses </a:t>
            </a:r>
            <a:r>
              <a:rPr lang="et-EE" sz="4100" b="1" dirty="0" smtClean="0"/>
              <a:t>potentsiaal, </a:t>
            </a:r>
            <a:r>
              <a:rPr lang="et-EE" sz="4100" b="1" dirty="0"/>
              <a:t>aga tõuke huvi avaldumiseks annavad kontekst ja keskkond </a:t>
            </a:r>
            <a:endParaRPr lang="et-EE" sz="4100" b="1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11570183"/>
      </p:ext>
    </p:extLst>
  </p:cSld>
  <p:clrMapOvr>
    <a:masterClrMapping/>
  </p:clrMapOvr>
</p:sld>
</file>

<file path=ppt/theme/theme1.xml><?xml version="1.0" encoding="utf-8"?>
<a:theme xmlns:a="http://schemas.openxmlformats.org/drawingml/2006/main" name="Aurujuga">
  <a:themeElements>
    <a:clrScheme name="Aurujug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Aurujug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rujug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TM04033937[[fn=Aurujuga]]</Template>
  <TotalTime>284</TotalTime>
  <Words>226</Words>
  <Application>Microsoft Office PowerPoint</Application>
  <PresentationFormat>Kohandatud</PresentationFormat>
  <Paragraphs>39</Paragraphs>
  <Slides>9</Slides>
  <Notes>7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Trebuchet MS</vt:lpstr>
      <vt:lpstr>Aurujuga</vt:lpstr>
      <vt:lpstr>Jubeeee Huvitaaaav</vt:lpstr>
      <vt:lpstr>Huvi on oluline õppimise mõjutaja</vt:lpstr>
      <vt:lpstr>Milleks huvi vaja on?</vt:lpstr>
      <vt:lpstr>PowerPointi esitlus</vt:lpstr>
      <vt:lpstr>Huvi 4-faasiline mudel (Hidi, Renninger)</vt:lpstr>
      <vt:lpstr>PowerPointi esitlus</vt:lpstr>
      <vt:lpstr>PowerPointi esitlus</vt:lpstr>
      <vt:lpstr>PowerPointi esitlus</vt:lpstr>
      <vt:lpstr>oluline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 Sind üldse huvitab miski?! Huvi ja motivatsioon</dc:title>
  <dc:creator>Signe Ambre</dc:creator>
  <cp:lastModifiedBy>Signe Ambre</cp:lastModifiedBy>
  <cp:revision>23</cp:revision>
  <dcterms:modified xsi:type="dcterms:W3CDTF">2017-08-21T07:47:37Z</dcterms:modified>
</cp:coreProperties>
</file>