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66" r:id="rId2"/>
    <p:sldMasterId id="2147483678" r:id="rId3"/>
    <p:sldMasterId id="2147483648" r:id="rId4"/>
  </p:sldMasterIdLst>
  <p:notesMasterIdLst>
    <p:notesMasterId r:id="rId25"/>
  </p:notesMasterIdLst>
  <p:handoutMasterIdLst>
    <p:handoutMasterId r:id="rId26"/>
  </p:handoutMasterIdLst>
  <p:sldIdLst>
    <p:sldId id="277" r:id="rId5"/>
    <p:sldId id="301" r:id="rId6"/>
    <p:sldId id="290" r:id="rId7"/>
    <p:sldId id="282" r:id="rId8"/>
    <p:sldId id="304" r:id="rId9"/>
    <p:sldId id="315" r:id="rId10"/>
    <p:sldId id="309" r:id="rId11"/>
    <p:sldId id="293" r:id="rId12"/>
    <p:sldId id="307" r:id="rId13"/>
    <p:sldId id="305" r:id="rId14"/>
    <p:sldId id="311" r:id="rId15"/>
    <p:sldId id="308" r:id="rId16"/>
    <p:sldId id="306" r:id="rId17"/>
    <p:sldId id="312" r:id="rId18"/>
    <p:sldId id="310" r:id="rId19"/>
    <p:sldId id="263" r:id="rId20"/>
    <p:sldId id="314" r:id="rId21"/>
    <p:sldId id="313" r:id="rId22"/>
    <p:sldId id="274" r:id="rId23"/>
    <p:sldId id="288" r:id="rId24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 autoAdjust="0"/>
    <p:restoredTop sz="80898" autoAdjust="0"/>
  </p:normalViewPr>
  <p:slideViewPr>
    <p:cSldViewPr>
      <p:cViewPr varScale="1">
        <p:scale>
          <a:sx n="94" d="100"/>
          <a:sy n="94" d="100"/>
        </p:scale>
        <p:origin x="20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05F5E-8C4A-5E40-B481-E93458C57849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4AEF3-434E-8E40-95F6-E7BFDD4C60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6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1A4DA-D01A-496C-871C-6AF9678F31B0}" type="datetimeFigureOut">
              <a:rPr lang="et-EE" smtClean="0"/>
              <a:t>03.04.2017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7B98E-717F-41BD-A019-45EAD61A5EA7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67530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86180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54664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7B98E-717F-41BD-A019-45EAD61A5EA7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83386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72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03.04.2017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6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335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03.04.2017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5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6836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3008313" cy="5263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08720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03.04.2017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444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03.04.2017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0822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03.04.2017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12916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288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396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t-EE" dirty="0" smtClean="0"/>
              <a:t>Eesti Teadusagentuur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03.04.2017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9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301625"/>
            <a:ext cx="468153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516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03.04.2017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00699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03.04.2017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92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03.04.2017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6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03.04.2017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8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46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762FC-570A-4B9F-9722-A6D1F619FFB0}" type="datetimeFigureOut">
              <a:rPr lang="et-EE" smtClean="0"/>
              <a:pPr/>
              <a:t>03.04.2017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31863-DCCB-4A34-BBA0-3FA69134E9D5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10" name="Picture 8" descr="pp_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217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vmlDrawing" Target="../drawings/vmlDrawing1.vml"/><Relationship Id="rId7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Microsoft_Excel_97-2003_Worksheet1.xls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png"/><Relationship Id="rId4" Type="http://schemas.openxmlformats.org/officeDocument/2006/relationships/image" Target="../media/image2.jpeg"/><Relationship Id="rId9" Type="http://schemas.openxmlformats.org/officeDocument/2006/relationships/oleObject" Target="../embeddings/Microsoft_Excel_97-2003_Worksheet2.xls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0" y="301625"/>
            <a:ext cx="4681538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0" y="2703513"/>
            <a:ext cx="9144000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000" b="1" dirty="0">
                <a:solidFill>
                  <a:srgbClr val="832B7C"/>
                </a:solidFill>
              </a:rPr>
              <a:t>ESITLUSE PEALKIRI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0" y="5816600"/>
            <a:ext cx="91440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dirty="0"/>
              <a:t>09. </a:t>
            </a:r>
            <a:r>
              <a:rPr lang="en-US" sz="2000" dirty="0" err="1" smtClean="0"/>
              <a:t>september</a:t>
            </a:r>
            <a:r>
              <a:rPr lang="en-US" sz="2000" dirty="0" smtClean="0"/>
              <a:t> </a:t>
            </a:r>
            <a:r>
              <a:rPr lang="en-US" sz="2000" dirty="0"/>
              <a:t>2012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dirty="0"/>
              <a:t>Tartu</a:t>
            </a:r>
          </a:p>
        </p:txBody>
      </p:sp>
    </p:spTree>
    <p:extLst>
      <p:ext uri="{BB962C8B-B14F-4D97-AF65-F5344CB8AC3E}">
        <p14:creationId xmlns:p14="http://schemas.microsoft.com/office/powerpoint/2010/main" val="369036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685800" y="728663"/>
            <a:ext cx="77724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800" b="1" dirty="0" err="1" smtClean="0">
                <a:solidFill>
                  <a:srgbClr val="832B7C"/>
                </a:solidFill>
              </a:rPr>
              <a:t>Pealkiri</a:t>
            </a:r>
            <a:endParaRPr lang="en-US" sz="1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685800" y="1504950"/>
            <a:ext cx="77724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3000" b="1"/>
              <a:t>Alapealkiri</a:t>
            </a:r>
            <a:endParaRPr lang="en-US" sz="2200" b="1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685800" y="2127250"/>
            <a:ext cx="7772400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200"/>
              </a:lnSpc>
              <a:spcBef>
                <a:spcPts val="500"/>
              </a:spcBef>
              <a:buFont typeface="Arial" charset="0"/>
              <a:buNone/>
            </a:pPr>
            <a:r>
              <a:rPr lang="en-US" sz="2200" dirty="0" err="1"/>
              <a:t>Tekst</a:t>
            </a:r>
            <a:r>
              <a:rPr lang="en-US" sz="2200" dirty="0"/>
              <a:t> </a:t>
            </a:r>
            <a:r>
              <a:rPr lang="en-GB" sz="2200" dirty="0" err="1"/>
              <a:t>Evellorate</a:t>
            </a:r>
            <a:r>
              <a:rPr lang="en-GB" sz="2200" dirty="0"/>
              <a:t> </a:t>
            </a:r>
            <a:r>
              <a:rPr lang="en-GB" sz="2200" dirty="0" err="1"/>
              <a:t>nobis</a:t>
            </a:r>
            <a:r>
              <a:rPr lang="en-GB" sz="2200" dirty="0"/>
              <a:t> </a:t>
            </a:r>
            <a:r>
              <a:rPr lang="en-GB" sz="2200" dirty="0" err="1"/>
              <a:t>voluptas</a:t>
            </a:r>
            <a:r>
              <a:rPr lang="en-GB" sz="2200" dirty="0"/>
              <a:t> et </a:t>
            </a:r>
            <a:r>
              <a:rPr lang="en-GB" sz="2200" dirty="0" err="1"/>
              <a:t>labo</a:t>
            </a:r>
            <a:r>
              <a:rPr lang="en-GB" sz="2200" dirty="0"/>
              <a:t>. Et </a:t>
            </a:r>
            <a:r>
              <a:rPr lang="en-GB" sz="2200" dirty="0" err="1"/>
              <a:t>quia</a:t>
            </a:r>
            <a:r>
              <a:rPr lang="en-GB" sz="2200" dirty="0"/>
              <a:t> </a:t>
            </a:r>
            <a:r>
              <a:rPr lang="en-GB" sz="2200" dirty="0" err="1"/>
              <a:t>volorep</a:t>
            </a:r>
            <a:r>
              <a:rPr lang="en-GB" sz="2200" dirty="0"/>
              <a:t> </a:t>
            </a:r>
            <a:r>
              <a:rPr lang="en-GB" sz="2200" dirty="0" err="1"/>
              <a:t>eligentiam</a:t>
            </a:r>
            <a:r>
              <a:rPr lang="en-GB" sz="2200" dirty="0"/>
              <a:t> </a:t>
            </a:r>
            <a:r>
              <a:rPr lang="en-GB" sz="2200" dirty="0" err="1"/>
              <a:t>archil</a:t>
            </a:r>
            <a:r>
              <a:rPr lang="en-GB" sz="2200" dirty="0"/>
              <a:t> </a:t>
            </a:r>
            <a:r>
              <a:rPr lang="en-GB" sz="2200" dirty="0" err="1"/>
              <a:t>moluptatis</a:t>
            </a:r>
            <a:r>
              <a:rPr lang="en-GB" sz="2200" dirty="0"/>
              <a:t> </a:t>
            </a:r>
            <a:r>
              <a:rPr lang="en-GB" sz="2200" dirty="0" err="1"/>
              <a:t>que</a:t>
            </a:r>
            <a:r>
              <a:rPr lang="en-GB" sz="2200" dirty="0"/>
              <a:t> </a:t>
            </a:r>
            <a:r>
              <a:rPr lang="en-GB" sz="2200" dirty="0" err="1"/>
              <a:t>ditis</a:t>
            </a:r>
            <a:r>
              <a:rPr lang="en-GB" sz="2200" dirty="0"/>
              <a:t> </a:t>
            </a:r>
            <a:r>
              <a:rPr lang="en-GB" sz="2200" dirty="0" err="1"/>
              <a:t>moloreprorae</a:t>
            </a:r>
            <a:endParaRPr lang="en-GB" sz="2200" dirty="0"/>
          </a:p>
          <a:p>
            <a:pPr eaLnBrk="1" hangingPunct="1">
              <a:lnSpc>
                <a:spcPts val="3200"/>
              </a:lnSpc>
              <a:spcBef>
                <a:spcPts val="500"/>
              </a:spcBef>
              <a:buFont typeface="Arial" charset="0"/>
              <a:buNone/>
            </a:pPr>
            <a:r>
              <a:rPr lang="en-US" sz="2200" i="1" dirty="0" err="1"/>
              <a:t>Tekst</a:t>
            </a:r>
            <a:r>
              <a:rPr lang="en-US" sz="2200" dirty="0"/>
              <a:t> </a:t>
            </a:r>
            <a:r>
              <a:rPr lang="en-GB" sz="2200" i="1" dirty="0" err="1"/>
              <a:t>Harume</a:t>
            </a:r>
            <a:r>
              <a:rPr lang="en-GB" sz="2200" i="1" dirty="0"/>
              <a:t> </a:t>
            </a:r>
            <a:r>
              <a:rPr lang="en-GB" sz="2200" i="1" dirty="0" err="1"/>
              <a:t>eicim</a:t>
            </a:r>
            <a:r>
              <a:rPr lang="en-GB" sz="2200" i="1" dirty="0"/>
              <a:t> </a:t>
            </a:r>
            <a:r>
              <a:rPr lang="en-GB" sz="2200" i="1" dirty="0" err="1"/>
              <a:t>lant</a:t>
            </a:r>
            <a:r>
              <a:rPr lang="en-GB" sz="2200" i="1" dirty="0"/>
              <a:t>, tem </a:t>
            </a:r>
            <a:r>
              <a:rPr lang="en-GB" sz="2200" i="1" dirty="0" err="1"/>
              <a:t>quia</a:t>
            </a:r>
            <a:r>
              <a:rPr lang="en-GB" sz="2200" i="1" dirty="0"/>
              <a:t> </a:t>
            </a:r>
            <a:r>
              <a:rPr lang="en-GB" sz="2200" i="1" dirty="0" err="1"/>
              <a:t>quodi</a:t>
            </a:r>
            <a:r>
              <a:rPr lang="en-GB" sz="2200" i="1" dirty="0"/>
              <a:t> </a:t>
            </a:r>
            <a:r>
              <a:rPr lang="en-GB" sz="2200" i="1" dirty="0" err="1"/>
              <a:t>ommolorit</a:t>
            </a:r>
            <a:r>
              <a:rPr lang="en-GB" sz="2200" i="1" dirty="0"/>
              <a:t> </a:t>
            </a:r>
            <a:r>
              <a:rPr lang="en-GB" sz="2200" i="1" dirty="0" err="1"/>
              <a:t>aut</a:t>
            </a:r>
            <a:r>
              <a:rPr lang="en-GB" sz="2200" i="1" dirty="0"/>
              <a:t> et, </a:t>
            </a:r>
            <a:r>
              <a:rPr lang="en-GB" sz="2200" i="1" dirty="0" err="1"/>
              <a:t>simus</a:t>
            </a:r>
            <a:r>
              <a:rPr lang="en-GB" sz="2200" i="1" dirty="0"/>
              <a:t> non rest am </a:t>
            </a:r>
            <a:r>
              <a:rPr lang="en-GB" sz="2200" i="1" dirty="0" err="1"/>
              <a:t>hicia</a:t>
            </a:r>
            <a:r>
              <a:rPr lang="en-GB" sz="2200" i="1" dirty="0"/>
              <a:t> </a:t>
            </a:r>
            <a:r>
              <a:rPr lang="en-GB" sz="2200" i="1" dirty="0" err="1"/>
              <a:t>cor</a:t>
            </a:r>
            <a:r>
              <a:rPr lang="en-GB" sz="2200" i="1" dirty="0"/>
              <a:t> </a:t>
            </a:r>
            <a:r>
              <a:rPr lang="en-GB" sz="2200" i="1" dirty="0" err="1"/>
              <a:t>aliquis</a:t>
            </a:r>
            <a:r>
              <a:rPr lang="en-GB" sz="2200" i="1" dirty="0"/>
              <a:t> </a:t>
            </a:r>
            <a:r>
              <a:rPr lang="en-GB" sz="2200" i="1" dirty="0" err="1"/>
              <a:t>es</a:t>
            </a:r>
            <a:r>
              <a:rPr lang="en-GB" sz="2200" i="1" dirty="0"/>
              <a:t> </a:t>
            </a:r>
            <a:r>
              <a:rPr lang="en-GB" sz="2200" i="1" dirty="0" err="1"/>
              <a:t>int</a:t>
            </a:r>
            <a:r>
              <a:rPr lang="en-GB" sz="2200" i="1" dirty="0"/>
              <a:t>, tem </a:t>
            </a:r>
            <a:r>
              <a:rPr lang="en-GB" sz="2200" i="1" dirty="0" err="1"/>
              <a:t>nost</a:t>
            </a:r>
            <a:r>
              <a:rPr lang="en-GB" sz="2200" i="1" dirty="0"/>
              <a:t>, </a:t>
            </a:r>
            <a:r>
              <a:rPr lang="en-GB" sz="2200" i="1" dirty="0" err="1"/>
              <a:t>que</a:t>
            </a:r>
            <a:r>
              <a:rPr lang="en-GB" sz="2200" i="1" dirty="0"/>
              <a:t> quo et.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 bwMode="auto">
          <a:xfrm>
            <a:off x="685800" y="4144963"/>
            <a:ext cx="3552825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 smtClean="0"/>
              <a:t>Loetelud:</a:t>
            </a:r>
            <a:endParaRPr lang="et-EE" sz="1200" b="1" dirty="0" smtClean="0">
              <a:solidFill>
                <a:srgbClr val="7F7F7F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228600" indent="-2286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AutoNum type="arabicPeriod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None/>
              <a:defRPr/>
            </a:pPr>
            <a:r>
              <a:rPr lang="en-GB" sz="2000" dirty="0" smtClean="0">
                <a:solidFill>
                  <a:srgbClr val="832B7C"/>
                </a:solidFill>
              </a:rPr>
              <a:t>    </a:t>
            </a:r>
            <a:endParaRPr lang="en-US" sz="1200" dirty="0" smtClean="0">
              <a:solidFill>
                <a:srgbClr val="7F7F7F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 bwMode="auto">
          <a:xfrm>
            <a:off x="4538663" y="4144963"/>
            <a:ext cx="3567112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ts val="550"/>
              </a:spcBef>
              <a:buFont typeface="Arial" charset="0"/>
              <a:buNone/>
              <a:defRPr/>
            </a:pPr>
            <a:r>
              <a:rPr lang="et-EE" sz="2200" b="1" dirty="0" smtClean="0"/>
              <a:t>Bulletid:</a:t>
            </a:r>
            <a:endParaRPr lang="et-EE" sz="1200" b="1" dirty="0" smtClean="0">
              <a:solidFill>
                <a:srgbClr val="7F7F7F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Arial"/>
              <a:buChar char="•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Arial"/>
              <a:buChar char="•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Wingdings" charset="2"/>
              <a:buChar char="ü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marL="342900" indent="-342900"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Wingdings" charset="2"/>
              <a:buChar char="ü"/>
              <a:defRPr/>
            </a:pPr>
            <a:r>
              <a:rPr lang="en-GB" sz="2200" dirty="0" err="1" smtClean="0">
                <a:solidFill>
                  <a:srgbClr val="832B7C"/>
                </a:solidFill>
              </a:rPr>
              <a:t>Nobis</a:t>
            </a:r>
            <a:r>
              <a:rPr lang="en-GB" sz="2200" dirty="0" smtClean="0">
                <a:solidFill>
                  <a:srgbClr val="832B7C"/>
                </a:solidFill>
              </a:rPr>
              <a:t> </a:t>
            </a:r>
            <a:r>
              <a:rPr lang="en-GB" sz="2200" dirty="0" err="1" smtClean="0">
                <a:solidFill>
                  <a:srgbClr val="832B7C"/>
                </a:solidFill>
              </a:rPr>
              <a:t>voluptas</a:t>
            </a:r>
            <a:r>
              <a:rPr lang="en-GB" sz="2200" dirty="0" smtClean="0">
                <a:solidFill>
                  <a:srgbClr val="832B7C"/>
                </a:solidFill>
              </a:rPr>
              <a:t> et </a:t>
            </a:r>
            <a:r>
              <a:rPr lang="en-GB" sz="2200" dirty="0" err="1" smtClean="0">
                <a:solidFill>
                  <a:srgbClr val="832B7C"/>
                </a:solidFill>
              </a:rPr>
              <a:t>labo</a:t>
            </a:r>
            <a:endParaRPr lang="en-GB" sz="2200" dirty="0" smtClean="0">
              <a:solidFill>
                <a:srgbClr val="832B7C"/>
              </a:solidFill>
            </a:endParaRPr>
          </a:p>
          <a:p>
            <a:pPr eaLnBrk="1" hangingPunct="1">
              <a:lnSpc>
                <a:spcPts val="2500"/>
              </a:lnSpc>
              <a:spcBef>
                <a:spcPts val="550"/>
              </a:spcBef>
              <a:buSzPct val="100000"/>
              <a:buFont typeface="+mj-lt"/>
              <a:buNone/>
              <a:defRPr/>
            </a:pPr>
            <a:r>
              <a:rPr lang="en-GB" sz="2000" dirty="0" smtClean="0">
                <a:solidFill>
                  <a:srgbClr val="832B7C"/>
                </a:solidFill>
              </a:rPr>
              <a:t>      </a:t>
            </a:r>
            <a:endParaRPr lang="en-US" sz="1200" dirty="0" smtClean="0">
              <a:solidFill>
                <a:srgbClr val="7F7F7F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 bwMode="auto">
          <a:xfrm>
            <a:off x="685800" y="6272213"/>
            <a:ext cx="77724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000" i="1"/>
              <a:t>Pildiallkiri</a:t>
            </a:r>
            <a:endParaRPr lang="en-US" sz="1200" i="1">
              <a:solidFill>
                <a:srgbClr val="7F7F7F"/>
              </a:solidFill>
            </a:endParaRPr>
          </a:p>
        </p:txBody>
      </p:sp>
      <p:pic>
        <p:nvPicPr>
          <p:cNvPr id="13" name="Picture 8" descr="pp_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7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pp_logo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120650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639763"/>
            <a:ext cx="9144000" cy="0"/>
          </a:xfrm>
          <a:prstGeom prst="line">
            <a:avLst/>
          </a:prstGeom>
          <a:ln w="12700">
            <a:solidFill>
              <a:srgbClr val="832B7C"/>
            </a:solidFill>
          </a:ln>
          <a:effectLst>
            <a:outerShdw blurRad="40000" dist="12700" dir="5400000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685800" y="855663"/>
            <a:ext cx="77724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200" b="1"/>
              <a:t>Graafikud</a:t>
            </a:r>
          </a:p>
        </p:txBody>
      </p:sp>
      <p:graphicFrame>
        <p:nvGraphicFramePr>
          <p:cNvPr id="10" name="Chart 7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222064044"/>
              </p:ext>
            </p:extLst>
          </p:nvPr>
        </p:nvGraphicFramePr>
        <p:xfrm>
          <a:off x="-50800" y="1600200"/>
          <a:ext cx="4672013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8" name="Chart" r:id="rId6" imgW="4669150" imgH="3895022" progId="Excel.Sheet.8">
                  <p:embed/>
                </p:oleObj>
              </mc:Choice>
              <mc:Fallback>
                <p:oleObj name="Chart" r:id="rId6" imgW="4669150" imgH="3895022" progId="Excel.Sheet.8">
                  <p:embed/>
                  <p:pic>
                    <p:nvPicPr>
                      <p:cNvPr id="0" name="Picture 2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600200"/>
                        <a:ext cx="4672013" cy="389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hart 8"/>
          <p:cNvGraphicFramePr>
            <a:graphicFrameLocks/>
          </p:cNvGraphicFramePr>
          <p:nvPr userDrawn="1"/>
        </p:nvGraphicFramePr>
        <p:xfrm>
          <a:off x="4519613" y="1600200"/>
          <a:ext cx="4675187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9" name="Chart" r:id="rId9" imgW="4675246" imgH="3895022" progId="Excel.Sheet.8">
                  <p:embed/>
                </p:oleObj>
              </mc:Choice>
              <mc:Fallback>
                <p:oleObj name="Chart" r:id="rId9" imgW="4675246" imgH="3895022" progId="Excel.Sheet.8">
                  <p:embed/>
                  <p:pic>
                    <p:nvPicPr>
                      <p:cNvPr id="0" name="Picture 23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613" y="1600200"/>
                        <a:ext cx="4675187" cy="389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49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F762FC-570A-4B9F-9722-A6D1F619FFB0}" type="datetimeFigureOut">
              <a:rPr lang="et-EE" smtClean="0"/>
              <a:pPr/>
              <a:t>03.04.2017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531863-DCCB-4A34-BBA0-3FA69134E9D5}" type="slidenum">
              <a:rPr lang="et-EE" smtClean="0"/>
              <a:pPr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7265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000" b="1" kern="1200">
          <a:solidFill>
            <a:srgbClr val="66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ag.ee/wp-content/uploads/2017/03/Soovitused-bibliomeetriliste-andmete-esitamiseks_2017.pdf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ag.ee/en/funding/research-funding/personal-research-funding/new-call-2017/" TargetMode="External"/><Relationship Id="rId2" Type="http://schemas.openxmlformats.org/officeDocument/2006/relationships/hyperlink" Target="http://www.etag.ee/wp-content/uploads/2016/10/Uurimistoetuste_ja_tegevustoetuse_uus_s%C3%BCsteem_ETAg_2016.pdf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kadri.m&#228;ger@etag.ee" TargetMode="External"/><Relationship Id="rId4" Type="http://schemas.openxmlformats.org/officeDocument/2006/relationships/hyperlink" Target="mailto:siret.rutiku@etag.e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rainer.randmeri@etag.ee" TargetMode="External"/><Relationship Id="rId2" Type="http://schemas.openxmlformats.org/officeDocument/2006/relationships/hyperlink" Target="mailto:silja.moik@etag.ee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madis.saluveer@etag.ee" TargetMode="External"/><Relationship Id="rId4" Type="http://schemas.openxmlformats.org/officeDocument/2006/relationships/hyperlink" Target="mailto:iige.maalmann@etag.e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869160"/>
            <a:ext cx="7772400" cy="899815"/>
          </a:xfrm>
        </p:spPr>
        <p:txBody>
          <a:bodyPr/>
          <a:lstStyle/>
          <a:p>
            <a:pPr algn="r"/>
            <a:r>
              <a:rPr lang="et-EE" sz="3200" cap="none" dirty="0" smtClean="0">
                <a:latin typeface="+mn-lt"/>
              </a:rPr>
              <a:t>Estonian </a:t>
            </a:r>
            <a:r>
              <a:rPr lang="et-EE" sz="3200" cap="none" dirty="0" err="1" smtClean="0">
                <a:latin typeface="+mn-lt"/>
              </a:rPr>
              <a:t>Research</a:t>
            </a:r>
            <a:r>
              <a:rPr lang="et-EE" sz="3200" cap="none" dirty="0" smtClean="0">
                <a:latin typeface="+mn-lt"/>
              </a:rPr>
              <a:t> </a:t>
            </a:r>
            <a:r>
              <a:rPr lang="et-EE" sz="3200" cap="none" dirty="0" err="1" smtClean="0">
                <a:latin typeface="+mn-lt"/>
              </a:rPr>
              <a:t>Council</a:t>
            </a:r>
            <a:r>
              <a:rPr lang="et-EE" sz="3200" cap="none" dirty="0" smtClean="0">
                <a:latin typeface="+mn-lt"/>
              </a:rPr>
              <a:t/>
            </a:r>
            <a:br>
              <a:rPr lang="et-EE" sz="3200" cap="none" dirty="0" smtClean="0">
                <a:latin typeface="+mn-lt"/>
              </a:rPr>
            </a:br>
            <a:r>
              <a:rPr lang="et-EE" sz="3200" cap="none" dirty="0" smtClean="0">
                <a:latin typeface="+mn-lt"/>
              </a:rPr>
              <a:t>28 </a:t>
            </a:r>
            <a:r>
              <a:rPr lang="et-EE" sz="3200" cap="none" dirty="0" err="1" smtClean="0">
                <a:latin typeface="+mn-lt"/>
              </a:rPr>
              <a:t>March</a:t>
            </a:r>
            <a:r>
              <a:rPr lang="et-EE" sz="3200" cap="none" dirty="0" smtClean="0">
                <a:latin typeface="+mn-lt"/>
              </a:rPr>
              <a:t> 2016 Tartu</a:t>
            </a:r>
            <a:br>
              <a:rPr lang="et-EE" sz="3200" cap="none" dirty="0" smtClean="0">
                <a:latin typeface="+mn-lt"/>
              </a:rPr>
            </a:br>
            <a:r>
              <a:rPr lang="et-EE" sz="3200" cap="none" dirty="0" smtClean="0">
                <a:latin typeface="+mn-lt"/>
              </a:rPr>
              <a:t>29 </a:t>
            </a:r>
            <a:r>
              <a:rPr lang="et-EE" sz="3200" cap="none" dirty="0" err="1" smtClean="0">
                <a:latin typeface="+mn-lt"/>
              </a:rPr>
              <a:t>March</a:t>
            </a:r>
            <a:r>
              <a:rPr lang="et-EE" sz="3200" cap="none" dirty="0" smtClean="0">
                <a:latin typeface="+mn-lt"/>
              </a:rPr>
              <a:t> 2016 Tallinn </a:t>
            </a:r>
            <a:endParaRPr lang="et-EE" sz="3200" cap="none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5"/>
            <a:ext cx="7772400" cy="2880320"/>
          </a:xfrm>
        </p:spPr>
        <p:txBody>
          <a:bodyPr>
            <a:normAutofit/>
          </a:bodyPr>
          <a:lstStyle/>
          <a:p>
            <a:r>
              <a:rPr lang="et-EE" sz="6000" b="1" dirty="0" err="1">
                <a:solidFill>
                  <a:schemeClr val="accent4">
                    <a:lumMod val="75000"/>
                  </a:schemeClr>
                </a:solidFill>
              </a:rPr>
              <a:t>Applying</a:t>
            </a:r>
            <a:r>
              <a:rPr lang="et-EE" sz="6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t-EE" sz="6000" b="1" dirty="0" err="1">
                <a:solidFill>
                  <a:schemeClr val="accent4">
                    <a:lumMod val="75000"/>
                  </a:schemeClr>
                </a:solidFill>
              </a:rPr>
              <a:t>for</a:t>
            </a:r>
            <a:r>
              <a:rPr lang="et-EE" sz="6000" b="1" dirty="0">
                <a:solidFill>
                  <a:schemeClr val="accent4">
                    <a:lumMod val="75000"/>
                  </a:schemeClr>
                </a:solidFill>
              </a:rPr>
              <a:t> personal </a:t>
            </a:r>
            <a:r>
              <a:rPr lang="et-EE" sz="6000" b="1" dirty="0" err="1">
                <a:solidFill>
                  <a:schemeClr val="accent4">
                    <a:lumMod val="75000"/>
                  </a:schemeClr>
                </a:solidFill>
              </a:rPr>
              <a:t>research</a:t>
            </a:r>
            <a:r>
              <a:rPr lang="et-EE" sz="6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t-EE" sz="6000" b="1" dirty="0" err="1" smtClean="0">
                <a:solidFill>
                  <a:schemeClr val="accent4">
                    <a:lumMod val="75000"/>
                  </a:schemeClr>
                </a:solidFill>
              </a:rPr>
              <a:t>funding</a:t>
            </a:r>
            <a:r>
              <a:rPr lang="et-EE" sz="6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t-EE" sz="6000" b="1" dirty="0">
                <a:solidFill>
                  <a:schemeClr val="accent4">
                    <a:lumMod val="75000"/>
                  </a:schemeClr>
                </a:solidFill>
              </a:rPr>
              <a:t>in </a:t>
            </a:r>
            <a:r>
              <a:rPr lang="et-EE" sz="6000" b="1" dirty="0" smtClean="0">
                <a:solidFill>
                  <a:schemeClr val="accent4">
                    <a:lumMod val="75000"/>
                  </a:schemeClr>
                </a:solidFill>
              </a:rPr>
              <a:t>2017</a:t>
            </a:r>
            <a:endParaRPr lang="et-EE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61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88"/>
    </mc:Choice>
    <mc:Fallback xmlns="">
      <p:transition spd="slow" advTm="728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129659"/>
            <a:ext cx="7571184" cy="491029"/>
          </a:xfrm>
        </p:spPr>
        <p:txBody>
          <a:bodyPr/>
          <a:lstStyle/>
          <a:p>
            <a:r>
              <a:rPr lang="et-EE" sz="3200" dirty="0" smtClean="0"/>
              <a:t>Start-</a:t>
            </a:r>
            <a:r>
              <a:rPr lang="et-EE" sz="3200" dirty="0" err="1" smtClean="0"/>
              <a:t>up</a:t>
            </a:r>
            <a:r>
              <a:rPr lang="et-EE" sz="3200" dirty="0" smtClean="0"/>
              <a:t> grant (PUT SG) (1/2)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1520" y="692696"/>
            <a:ext cx="8557531" cy="5688632"/>
          </a:xfrm>
        </p:spPr>
        <p:txBody>
          <a:bodyPr>
            <a:normAutofit fontScale="92500" lnSpcReduction="20000"/>
          </a:bodyPr>
          <a:lstStyle/>
          <a:p>
            <a:r>
              <a:rPr lang="et-EE" dirty="0" err="1" smtClean="0"/>
              <a:t>Up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4 </a:t>
            </a:r>
            <a:r>
              <a:rPr lang="et-EE" dirty="0" err="1" smtClean="0"/>
              <a:t>years</a:t>
            </a:r>
            <a:r>
              <a:rPr lang="et-EE" dirty="0" smtClean="0"/>
              <a:t>;</a:t>
            </a:r>
          </a:p>
          <a:p>
            <a:r>
              <a:rPr lang="et-EE" dirty="0" err="1"/>
              <a:t>Can</a:t>
            </a:r>
            <a:r>
              <a:rPr lang="et-EE" dirty="0"/>
              <a:t> </a:t>
            </a:r>
            <a:r>
              <a:rPr lang="et-EE" dirty="0" err="1"/>
              <a:t>be</a:t>
            </a:r>
            <a:r>
              <a:rPr lang="et-EE" dirty="0"/>
              <a:t> </a:t>
            </a:r>
            <a:r>
              <a:rPr lang="et-EE" dirty="0" err="1"/>
              <a:t>awarded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same</a:t>
            </a:r>
            <a:r>
              <a:rPr lang="et-EE" dirty="0"/>
              <a:t> </a:t>
            </a:r>
            <a:r>
              <a:rPr lang="et-EE" dirty="0" err="1"/>
              <a:t>person</a:t>
            </a:r>
            <a:r>
              <a:rPr lang="et-EE" dirty="0"/>
              <a:t> </a:t>
            </a:r>
            <a:r>
              <a:rPr lang="et-EE" dirty="0" err="1"/>
              <a:t>only</a:t>
            </a:r>
            <a:r>
              <a:rPr lang="et-EE" dirty="0"/>
              <a:t> </a:t>
            </a:r>
            <a:r>
              <a:rPr lang="et-EE" dirty="0" err="1"/>
              <a:t>once</a:t>
            </a:r>
            <a:r>
              <a:rPr lang="et-EE" dirty="0"/>
              <a:t>;</a:t>
            </a:r>
            <a:endParaRPr lang="et-EE" dirty="0" smtClean="0"/>
          </a:p>
          <a:p>
            <a:r>
              <a:rPr lang="et-EE" dirty="0" err="1"/>
              <a:t>An</a:t>
            </a:r>
            <a:r>
              <a:rPr lang="et-EE" dirty="0"/>
              <a:t> </a:t>
            </a:r>
            <a:r>
              <a:rPr lang="et-EE" dirty="0" err="1"/>
              <a:t>applicant</a:t>
            </a:r>
            <a:r>
              <a:rPr lang="et-EE" dirty="0"/>
              <a:t> </a:t>
            </a:r>
            <a:r>
              <a:rPr lang="et-EE" dirty="0" err="1"/>
              <a:t>can</a:t>
            </a:r>
            <a:r>
              <a:rPr lang="et-EE" dirty="0"/>
              <a:t> </a:t>
            </a:r>
            <a:r>
              <a:rPr lang="et-EE" dirty="0" err="1"/>
              <a:t>not</a:t>
            </a:r>
            <a:r>
              <a:rPr lang="et-EE" dirty="0"/>
              <a:t> </a:t>
            </a:r>
            <a:r>
              <a:rPr lang="et-EE" dirty="0" err="1"/>
              <a:t>apply</a:t>
            </a:r>
            <a:r>
              <a:rPr lang="et-EE" dirty="0"/>
              <a:t> </a:t>
            </a:r>
            <a:r>
              <a:rPr lang="et-EE" dirty="0" err="1"/>
              <a:t>simultaneously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more</a:t>
            </a:r>
            <a:r>
              <a:rPr lang="et-EE" dirty="0"/>
              <a:t> </a:t>
            </a:r>
            <a:r>
              <a:rPr lang="et-EE" dirty="0" err="1"/>
              <a:t>than</a:t>
            </a:r>
            <a:r>
              <a:rPr lang="et-EE" dirty="0"/>
              <a:t> </a:t>
            </a:r>
            <a:r>
              <a:rPr lang="et-EE" dirty="0" err="1"/>
              <a:t>one</a:t>
            </a:r>
            <a:r>
              <a:rPr lang="et-EE" dirty="0"/>
              <a:t> PUT grant </a:t>
            </a:r>
            <a:r>
              <a:rPr lang="et-EE" dirty="0" err="1"/>
              <a:t>but</a:t>
            </a:r>
            <a:r>
              <a:rPr lang="et-EE" dirty="0"/>
              <a:t> </a:t>
            </a:r>
            <a:r>
              <a:rPr lang="et-EE" dirty="0" err="1"/>
              <a:t>may</a:t>
            </a:r>
            <a:r>
              <a:rPr lang="et-EE" dirty="0"/>
              <a:t> </a:t>
            </a:r>
            <a:r>
              <a:rPr lang="et-EE" dirty="0" err="1"/>
              <a:t>be</a:t>
            </a:r>
            <a:r>
              <a:rPr lang="et-EE" dirty="0"/>
              <a:t> </a:t>
            </a:r>
            <a:r>
              <a:rPr lang="et-EE" dirty="0" err="1"/>
              <a:t>listed</a:t>
            </a:r>
            <a:r>
              <a:rPr lang="et-EE" dirty="0"/>
              <a:t> </a:t>
            </a:r>
            <a:r>
              <a:rPr lang="et-EE" dirty="0" err="1"/>
              <a:t>as</a:t>
            </a:r>
            <a:r>
              <a:rPr lang="et-EE" dirty="0"/>
              <a:t> </a:t>
            </a:r>
            <a:r>
              <a:rPr lang="et-EE" dirty="0" err="1"/>
              <a:t>primary</a:t>
            </a:r>
            <a:r>
              <a:rPr lang="et-EE" dirty="0"/>
              <a:t> </a:t>
            </a:r>
            <a:r>
              <a:rPr lang="et-EE" dirty="0" err="1"/>
              <a:t>research</a:t>
            </a:r>
            <a:r>
              <a:rPr lang="et-EE" dirty="0"/>
              <a:t> </a:t>
            </a:r>
            <a:r>
              <a:rPr lang="et-EE" dirty="0" err="1"/>
              <a:t>staff</a:t>
            </a:r>
            <a:r>
              <a:rPr lang="et-EE" dirty="0"/>
              <a:t> in </a:t>
            </a:r>
            <a:r>
              <a:rPr lang="et-EE" dirty="0" err="1"/>
              <a:t>yet</a:t>
            </a:r>
            <a:r>
              <a:rPr lang="et-EE" dirty="0"/>
              <a:t> </a:t>
            </a:r>
            <a:r>
              <a:rPr lang="et-EE" dirty="0" err="1"/>
              <a:t>another</a:t>
            </a:r>
            <a:r>
              <a:rPr lang="et-EE" dirty="0"/>
              <a:t> start-</a:t>
            </a:r>
            <a:r>
              <a:rPr lang="et-EE" dirty="0" err="1"/>
              <a:t>up</a:t>
            </a:r>
            <a:r>
              <a:rPr lang="et-EE" dirty="0"/>
              <a:t> </a:t>
            </a:r>
            <a:r>
              <a:rPr lang="et-EE" dirty="0" err="1"/>
              <a:t>or</a:t>
            </a:r>
            <a:r>
              <a:rPr lang="et-EE" dirty="0"/>
              <a:t> </a:t>
            </a:r>
            <a:r>
              <a:rPr lang="et-EE" dirty="0" err="1"/>
              <a:t>team</a:t>
            </a:r>
            <a:r>
              <a:rPr lang="et-EE" dirty="0"/>
              <a:t> grant;</a:t>
            </a:r>
          </a:p>
          <a:p>
            <a:r>
              <a:rPr lang="en-GB" dirty="0"/>
              <a:t>has been awarded the </a:t>
            </a:r>
            <a:r>
              <a:rPr lang="et-EE" dirty="0"/>
              <a:t>PhD </a:t>
            </a:r>
            <a:r>
              <a:rPr lang="en-GB" dirty="0"/>
              <a:t>at least 2 years before and no more than 7 years prior to the closing date of the call</a:t>
            </a:r>
            <a:r>
              <a:rPr lang="et-EE" dirty="0"/>
              <a:t>;</a:t>
            </a:r>
          </a:p>
          <a:p>
            <a:r>
              <a:rPr lang="et-EE" dirty="0"/>
              <a:t>A </a:t>
            </a:r>
            <a:r>
              <a:rPr lang="et-EE" dirty="0" err="1"/>
              <a:t>person</a:t>
            </a:r>
            <a:r>
              <a:rPr lang="et-EE" dirty="0"/>
              <a:t> </a:t>
            </a:r>
            <a:r>
              <a:rPr lang="et-EE" dirty="0" err="1"/>
              <a:t>can</a:t>
            </a:r>
            <a:r>
              <a:rPr lang="et-EE" dirty="0"/>
              <a:t> </a:t>
            </a:r>
            <a:r>
              <a:rPr lang="et-EE" dirty="0" err="1"/>
              <a:t>not</a:t>
            </a:r>
            <a:r>
              <a:rPr lang="et-EE" dirty="0"/>
              <a:t> </a:t>
            </a:r>
            <a:r>
              <a:rPr lang="et-EE" dirty="0" err="1"/>
              <a:t>apply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a grant </a:t>
            </a:r>
            <a:r>
              <a:rPr lang="et-EE" dirty="0" err="1"/>
              <a:t>if</a:t>
            </a:r>
            <a:r>
              <a:rPr lang="et-EE" dirty="0"/>
              <a:t> </a:t>
            </a:r>
          </a:p>
          <a:p>
            <a:pPr lvl="1"/>
            <a:r>
              <a:rPr lang="en-GB" sz="3000" dirty="0"/>
              <a:t>his/her application in two consecutive calls has failed to reach the thresholds</a:t>
            </a:r>
            <a:r>
              <a:rPr lang="et-EE" sz="3000" dirty="0"/>
              <a:t>;</a:t>
            </a:r>
          </a:p>
          <a:p>
            <a:pPr lvl="1"/>
            <a:r>
              <a:rPr lang="et-EE" sz="3000" dirty="0" err="1"/>
              <a:t>he</a:t>
            </a:r>
            <a:r>
              <a:rPr lang="et-EE" sz="3000" dirty="0"/>
              <a:t>/</a:t>
            </a:r>
            <a:r>
              <a:rPr lang="et-EE" sz="3000" dirty="0" err="1"/>
              <a:t>she</a:t>
            </a:r>
            <a:r>
              <a:rPr lang="et-EE" sz="3000" dirty="0"/>
              <a:t> </a:t>
            </a:r>
            <a:r>
              <a:rPr lang="et-EE" sz="3000" dirty="0" err="1"/>
              <a:t>has</a:t>
            </a:r>
            <a:r>
              <a:rPr lang="et-EE" sz="3000" dirty="0"/>
              <a:t> </a:t>
            </a:r>
            <a:r>
              <a:rPr lang="et-EE" sz="3000" dirty="0" err="1"/>
              <a:t>not</a:t>
            </a:r>
            <a:r>
              <a:rPr lang="et-EE" sz="3000" dirty="0"/>
              <a:t> </a:t>
            </a:r>
            <a:r>
              <a:rPr lang="et-EE" sz="3000" dirty="0" err="1"/>
              <a:t>timely</a:t>
            </a:r>
            <a:r>
              <a:rPr lang="et-EE" sz="3000" dirty="0"/>
              <a:t> </a:t>
            </a:r>
            <a:r>
              <a:rPr lang="et-EE" sz="3000" dirty="0" err="1"/>
              <a:t>submitted</a:t>
            </a:r>
            <a:r>
              <a:rPr lang="et-EE" sz="3000" dirty="0"/>
              <a:t> </a:t>
            </a:r>
            <a:r>
              <a:rPr lang="et-EE" sz="3000" dirty="0" err="1"/>
              <a:t>reports</a:t>
            </a:r>
            <a:r>
              <a:rPr lang="et-EE" sz="3000" dirty="0"/>
              <a:t> of </a:t>
            </a:r>
            <a:r>
              <a:rPr lang="et-EE" sz="3000" dirty="0" err="1"/>
              <a:t>projects</a:t>
            </a:r>
            <a:r>
              <a:rPr lang="et-EE" sz="3000" dirty="0"/>
              <a:t> </a:t>
            </a:r>
            <a:r>
              <a:rPr lang="et-EE" sz="3000" dirty="0" err="1"/>
              <a:t>previously</a:t>
            </a:r>
            <a:r>
              <a:rPr lang="et-EE" sz="3000" dirty="0"/>
              <a:t> </a:t>
            </a:r>
            <a:r>
              <a:rPr lang="et-EE" sz="3000" dirty="0" err="1"/>
              <a:t>financed</a:t>
            </a:r>
            <a:r>
              <a:rPr lang="et-EE" sz="3000" dirty="0"/>
              <a:t> </a:t>
            </a:r>
            <a:r>
              <a:rPr lang="et-EE" sz="3000" dirty="0" err="1"/>
              <a:t>by</a:t>
            </a:r>
            <a:r>
              <a:rPr lang="et-EE" sz="3000" dirty="0"/>
              <a:t> </a:t>
            </a:r>
            <a:r>
              <a:rPr lang="et-EE" sz="3000" dirty="0" err="1"/>
              <a:t>the</a:t>
            </a:r>
            <a:r>
              <a:rPr lang="et-EE" sz="3000" dirty="0"/>
              <a:t> </a:t>
            </a:r>
            <a:r>
              <a:rPr lang="et-EE" sz="3000" dirty="0" err="1"/>
              <a:t>Council</a:t>
            </a:r>
            <a:r>
              <a:rPr lang="en-US" dirty="0" smtClean="0"/>
              <a:t>.</a:t>
            </a:r>
            <a:endParaRPr lang="et-EE" dirty="0" smtClean="0"/>
          </a:p>
          <a:p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204150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129659"/>
            <a:ext cx="7571184" cy="491029"/>
          </a:xfrm>
        </p:spPr>
        <p:txBody>
          <a:bodyPr/>
          <a:lstStyle/>
          <a:p>
            <a:r>
              <a:rPr lang="et-EE" sz="3200" dirty="0" smtClean="0"/>
              <a:t>Start-</a:t>
            </a:r>
            <a:r>
              <a:rPr lang="et-EE" sz="3200" dirty="0" err="1" smtClean="0"/>
              <a:t>up</a:t>
            </a:r>
            <a:r>
              <a:rPr lang="et-EE" sz="3200" dirty="0" smtClean="0"/>
              <a:t> grant (PUT SG) (2/2)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1520" y="692696"/>
            <a:ext cx="8557531" cy="5688632"/>
          </a:xfrm>
        </p:spPr>
        <p:txBody>
          <a:bodyPr>
            <a:noAutofit/>
          </a:bodyPr>
          <a:lstStyle/>
          <a:p>
            <a:r>
              <a:rPr lang="et-EE" sz="2400" b="1" dirty="0" err="1" smtClean="0"/>
              <a:t>The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Principal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Investigator</a:t>
            </a:r>
            <a:r>
              <a:rPr lang="et-EE" sz="2400" b="1" dirty="0" smtClean="0"/>
              <a:t> </a:t>
            </a:r>
            <a:r>
              <a:rPr lang="en-GB" sz="2400" dirty="0" smtClean="0"/>
              <a:t>is employed full-time at the host institution and has a place of work in Estonia, </a:t>
            </a:r>
            <a:r>
              <a:rPr lang="et-EE" sz="2400" dirty="0" smtClean="0"/>
              <a:t>and </a:t>
            </a:r>
            <a:r>
              <a:rPr lang="et-EE" sz="2400" dirty="0" err="1" smtClean="0"/>
              <a:t>who</a:t>
            </a:r>
            <a:r>
              <a:rPr lang="et-EE" sz="2400" dirty="0" smtClean="0"/>
              <a:t> </a:t>
            </a:r>
            <a:r>
              <a:rPr lang="et-EE" sz="2400" dirty="0" err="1" smtClean="0"/>
              <a:t>shall</a:t>
            </a:r>
            <a:r>
              <a:rPr lang="et-EE" sz="2400" dirty="0" smtClean="0"/>
              <a:t> </a:t>
            </a:r>
            <a:r>
              <a:rPr lang="et-EE" sz="2400" dirty="0" err="1" smtClean="0"/>
              <a:t>fully</a:t>
            </a:r>
            <a:r>
              <a:rPr lang="et-EE" sz="2400" dirty="0" smtClean="0"/>
              <a:t> </a:t>
            </a:r>
            <a:r>
              <a:rPr lang="et-EE" sz="2400" dirty="0" err="1" smtClean="0"/>
              <a:t>or</a:t>
            </a:r>
            <a:r>
              <a:rPr lang="et-EE" sz="2400" dirty="0" smtClean="0"/>
              <a:t> in part </a:t>
            </a:r>
            <a:r>
              <a:rPr lang="et-EE" sz="2400" dirty="0" err="1" smtClean="0"/>
              <a:t>be</a:t>
            </a:r>
            <a:r>
              <a:rPr lang="et-EE" sz="2400" dirty="0" smtClean="0"/>
              <a:t> </a:t>
            </a:r>
            <a:r>
              <a:rPr lang="et-EE" sz="2400" dirty="0" err="1" smtClean="0"/>
              <a:t>remunerated</a:t>
            </a:r>
            <a:r>
              <a:rPr lang="et-EE" sz="2400" dirty="0" smtClean="0"/>
              <a:t> </a:t>
            </a:r>
            <a:r>
              <a:rPr lang="et-EE" sz="2400" dirty="0" err="1" smtClean="0"/>
              <a:t>from</a:t>
            </a:r>
            <a:r>
              <a:rPr lang="et-EE" sz="2400" dirty="0" smtClean="0"/>
              <a:t> </a:t>
            </a:r>
            <a:r>
              <a:rPr lang="et-EE" sz="2400" dirty="0" err="1" smtClean="0"/>
              <a:t>the</a:t>
            </a:r>
            <a:r>
              <a:rPr lang="et-EE" sz="2400" dirty="0" smtClean="0"/>
              <a:t> grant;</a:t>
            </a:r>
          </a:p>
          <a:p>
            <a:r>
              <a:rPr lang="et-EE" sz="2400" b="1" dirty="0" err="1" smtClean="0"/>
              <a:t>The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primary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research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staff</a:t>
            </a:r>
            <a:r>
              <a:rPr lang="et-EE" sz="2400" b="1" dirty="0" smtClean="0"/>
              <a:t> </a:t>
            </a:r>
            <a:r>
              <a:rPr lang="en-GB" sz="2400" dirty="0" smtClean="0"/>
              <a:t>are employed by the host institution full-time</a:t>
            </a:r>
            <a:r>
              <a:rPr lang="et-EE" sz="2400" dirty="0" smtClean="0"/>
              <a:t>, </a:t>
            </a:r>
            <a:r>
              <a:rPr lang="et-EE" sz="2400" dirty="0" err="1" smtClean="0"/>
              <a:t>have</a:t>
            </a:r>
            <a:r>
              <a:rPr lang="et-EE" sz="2400" dirty="0" smtClean="0"/>
              <a:t> </a:t>
            </a:r>
            <a:r>
              <a:rPr lang="et-EE" sz="2400" dirty="0" err="1" smtClean="0"/>
              <a:t>the</a:t>
            </a:r>
            <a:r>
              <a:rPr lang="et-EE" sz="2400" dirty="0" smtClean="0"/>
              <a:t> </a:t>
            </a:r>
            <a:r>
              <a:rPr lang="et-EE" sz="2400" dirty="0" err="1" smtClean="0"/>
              <a:t>necessary</a:t>
            </a:r>
            <a:r>
              <a:rPr lang="et-EE" sz="2400" dirty="0" smtClean="0"/>
              <a:t> </a:t>
            </a:r>
            <a:r>
              <a:rPr lang="et-EE" sz="2400" dirty="0" err="1" smtClean="0"/>
              <a:t>qualification</a:t>
            </a:r>
            <a:r>
              <a:rPr lang="et-EE" sz="2400" dirty="0" smtClean="0"/>
              <a:t> </a:t>
            </a:r>
            <a:r>
              <a:rPr lang="et-EE" sz="2400" dirty="0" err="1" smtClean="0"/>
              <a:t>for</a:t>
            </a:r>
            <a:r>
              <a:rPr lang="et-EE" sz="2400" dirty="0" smtClean="0"/>
              <a:t> </a:t>
            </a:r>
            <a:r>
              <a:rPr lang="et-EE" sz="2400" dirty="0" err="1" smtClean="0"/>
              <a:t>carrying</a:t>
            </a:r>
            <a:r>
              <a:rPr lang="et-EE" sz="2400" dirty="0" smtClean="0"/>
              <a:t> </a:t>
            </a:r>
            <a:r>
              <a:rPr lang="et-EE" sz="2400" dirty="0" err="1" smtClean="0"/>
              <a:t>out</a:t>
            </a:r>
            <a:r>
              <a:rPr lang="et-EE" sz="2400" dirty="0" smtClean="0"/>
              <a:t> </a:t>
            </a:r>
            <a:r>
              <a:rPr lang="et-EE" sz="2400" dirty="0" err="1" smtClean="0"/>
              <a:t>the</a:t>
            </a:r>
            <a:r>
              <a:rPr lang="et-EE" sz="2400" dirty="0" smtClean="0"/>
              <a:t> </a:t>
            </a:r>
            <a:r>
              <a:rPr lang="et-EE" sz="2400" dirty="0" err="1" smtClean="0"/>
              <a:t>research</a:t>
            </a:r>
            <a:r>
              <a:rPr lang="et-EE" sz="2400" dirty="0" smtClean="0"/>
              <a:t> </a:t>
            </a:r>
            <a:r>
              <a:rPr lang="et-EE" sz="2400" dirty="0" err="1" smtClean="0"/>
              <a:t>tasks</a:t>
            </a:r>
            <a:r>
              <a:rPr lang="et-EE" sz="2400" dirty="0" smtClean="0"/>
              <a:t>, and </a:t>
            </a:r>
            <a:r>
              <a:rPr lang="et-EE" sz="2400" dirty="0" err="1" smtClean="0"/>
              <a:t>shall</a:t>
            </a:r>
            <a:r>
              <a:rPr lang="et-EE" sz="2400" dirty="0" smtClean="0"/>
              <a:t> </a:t>
            </a:r>
            <a:r>
              <a:rPr lang="et-EE" sz="2400" dirty="0" err="1" smtClean="0"/>
              <a:t>fully</a:t>
            </a:r>
            <a:r>
              <a:rPr lang="et-EE" sz="2400" dirty="0" smtClean="0"/>
              <a:t> </a:t>
            </a:r>
            <a:r>
              <a:rPr lang="et-EE" sz="2400" dirty="0" err="1" smtClean="0"/>
              <a:t>or</a:t>
            </a:r>
            <a:r>
              <a:rPr lang="et-EE" sz="2400" dirty="0" smtClean="0"/>
              <a:t> in part </a:t>
            </a:r>
            <a:r>
              <a:rPr lang="et-EE" sz="2400" dirty="0" err="1" smtClean="0"/>
              <a:t>be</a:t>
            </a:r>
            <a:r>
              <a:rPr lang="et-EE" sz="2400" dirty="0" smtClean="0"/>
              <a:t> </a:t>
            </a:r>
            <a:r>
              <a:rPr lang="et-EE" sz="2400" dirty="0" err="1" smtClean="0"/>
              <a:t>remunerated</a:t>
            </a:r>
            <a:r>
              <a:rPr lang="et-EE" sz="2400" dirty="0" smtClean="0"/>
              <a:t> </a:t>
            </a:r>
            <a:r>
              <a:rPr lang="et-EE" sz="2400" dirty="0" err="1" smtClean="0"/>
              <a:t>from</a:t>
            </a:r>
            <a:r>
              <a:rPr lang="et-EE" sz="2400" dirty="0" smtClean="0"/>
              <a:t> </a:t>
            </a:r>
            <a:r>
              <a:rPr lang="et-EE" sz="2400" dirty="0" err="1" smtClean="0"/>
              <a:t>the</a:t>
            </a:r>
            <a:r>
              <a:rPr lang="et-EE" sz="2400" dirty="0" smtClean="0"/>
              <a:t> grant. </a:t>
            </a:r>
            <a:r>
              <a:rPr lang="en-GB" sz="2400" dirty="0" smtClean="0"/>
              <a:t>A member of primary research staff cannot act as any of the following during the grant term</a:t>
            </a:r>
            <a:r>
              <a:rPr lang="et-EE" sz="2400" dirty="0" smtClean="0"/>
              <a:t>:</a:t>
            </a:r>
          </a:p>
          <a:p>
            <a:pPr lvl="1"/>
            <a:r>
              <a:rPr lang="en-GB" sz="2000" dirty="0" smtClean="0"/>
              <a:t>A </a:t>
            </a:r>
            <a:r>
              <a:rPr lang="en-GB" sz="2000" dirty="0"/>
              <a:t>Principal Investigator or primary research staff of another </a:t>
            </a:r>
            <a:r>
              <a:rPr lang="et-EE" sz="2000" dirty="0" smtClean="0"/>
              <a:t>PUT</a:t>
            </a:r>
            <a:r>
              <a:rPr lang="en-GB" sz="2000" dirty="0" smtClean="0"/>
              <a:t> </a:t>
            </a:r>
            <a:r>
              <a:rPr lang="en-GB" sz="2000" dirty="0"/>
              <a:t>(start-up, exploratory, team) project nor as a postdoctoral fellow</a:t>
            </a:r>
            <a:r>
              <a:rPr lang="et-EE" sz="2000" dirty="0" smtClean="0"/>
              <a:t>; </a:t>
            </a:r>
          </a:p>
          <a:p>
            <a:pPr lvl="1"/>
            <a:r>
              <a:rPr lang="en-GB" sz="2000" dirty="0" smtClean="0"/>
              <a:t>A </a:t>
            </a:r>
            <a:r>
              <a:rPr lang="en-GB" sz="2000" dirty="0"/>
              <a:t>Principal Investigator or primary research staff of an </a:t>
            </a:r>
            <a:r>
              <a:rPr lang="et-EE" sz="2000" dirty="0" smtClean="0"/>
              <a:t>IUT</a:t>
            </a:r>
            <a:r>
              <a:rPr lang="en-GB" sz="2000" dirty="0" smtClean="0"/>
              <a:t> topic</a:t>
            </a:r>
            <a:r>
              <a:rPr lang="et-EE" sz="2000" dirty="0" smtClean="0"/>
              <a:t>;</a:t>
            </a:r>
            <a:endParaRPr lang="et-EE" sz="2000" dirty="0"/>
          </a:p>
          <a:p>
            <a:pPr marL="342900" lvl="2" indent="-342900"/>
            <a:r>
              <a:rPr lang="et-EE" b="1" dirty="0" err="1" smtClean="0"/>
              <a:t>Other</a:t>
            </a:r>
            <a:r>
              <a:rPr lang="et-EE" b="1" dirty="0" smtClean="0"/>
              <a:t> </a:t>
            </a:r>
            <a:r>
              <a:rPr lang="et-EE" b="1" dirty="0" err="1"/>
              <a:t>research</a:t>
            </a:r>
            <a:r>
              <a:rPr lang="et-EE" b="1" dirty="0"/>
              <a:t> </a:t>
            </a:r>
            <a:r>
              <a:rPr lang="et-EE" b="1" dirty="0" err="1"/>
              <a:t>staff</a:t>
            </a:r>
            <a:r>
              <a:rPr lang="et-EE" b="1" dirty="0"/>
              <a:t>, </a:t>
            </a:r>
            <a:r>
              <a:rPr lang="et-EE" b="1" dirty="0" err="1"/>
              <a:t>incl</a:t>
            </a:r>
            <a:r>
              <a:rPr lang="et-EE" b="1" dirty="0"/>
              <a:t>. </a:t>
            </a:r>
            <a:r>
              <a:rPr lang="en-GB" b="1" dirty="0"/>
              <a:t>Master and PhD </a:t>
            </a:r>
            <a:r>
              <a:rPr lang="en-GB" b="1" dirty="0" smtClean="0"/>
              <a:t>students</a:t>
            </a:r>
            <a:r>
              <a:rPr lang="et-EE" dirty="0" smtClean="0"/>
              <a:t>: </a:t>
            </a:r>
            <a:r>
              <a:rPr lang="et-EE" dirty="0" err="1" smtClean="0"/>
              <a:t>can</a:t>
            </a:r>
            <a:r>
              <a:rPr lang="et-EE" dirty="0" smtClean="0"/>
              <a:t> </a:t>
            </a:r>
            <a:r>
              <a:rPr lang="et-EE" dirty="0" err="1" smtClean="0"/>
              <a:t>be</a:t>
            </a:r>
            <a:r>
              <a:rPr lang="et-EE" dirty="0" smtClean="0"/>
              <a:t> </a:t>
            </a:r>
            <a:r>
              <a:rPr lang="et-EE" dirty="0" err="1" smtClean="0"/>
              <a:t>persons</a:t>
            </a:r>
            <a:r>
              <a:rPr lang="et-EE" dirty="0" smtClean="0"/>
              <a:t> </a:t>
            </a:r>
            <a:r>
              <a:rPr lang="en-GB" dirty="0" smtClean="0"/>
              <a:t>whose </a:t>
            </a:r>
            <a:r>
              <a:rPr lang="en-GB" dirty="0"/>
              <a:t>wages or (in case of students) scholarships </a:t>
            </a:r>
            <a:r>
              <a:rPr lang="en-GB" dirty="0" smtClean="0"/>
              <a:t>are </a:t>
            </a:r>
            <a:r>
              <a:rPr lang="en-GB" dirty="0"/>
              <a:t>fully or in part covered from the grant, and whose work is substantively related to the project</a:t>
            </a:r>
            <a:r>
              <a:rPr lang="en-GB" dirty="0" smtClean="0"/>
              <a:t>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2198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et-EE" sz="3200" dirty="0" smtClean="0"/>
              <a:t>Start-</a:t>
            </a:r>
            <a:r>
              <a:rPr lang="et-EE" sz="3200" dirty="0" err="1" smtClean="0"/>
              <a:t>up</a:t>
            </a:r>
            <a:r>
              <a:rPr lang="et-EE" sz="3200" dirty="0" smtClean="0"/>
              <a:t> Grant </a:t>
            </a:r>
            <a:r>
              <a:rPr lang="et-EE" sz="3200" dirty="0" err="1" smtClean="0"/>
              <a:t>Volume</a:t>
            </a:r>
            <a:endParaRPr lang="et-EE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221140"/>
              </p:ext>
            </p:extLst>
          </p:nvPr>
        </p:nvGraphicFramePr>
        <p:xfrm>
          <a:off x="611559" y="1052736"/>
          <a:ext cx="8208912" cy="50411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2369"/>
                <a:gridCol w="1656184"/>
                <a:gridCol w="1368152"/>
                <a:gridCol w="1872207"/>
              </a:tblGrid>
              <a:tr h="17281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 </a:t>
                      </a:r>
                      <a:r>
                        <a:rPr lang="et-EE" sz="2400" dirty="0" smtClean="0">
                          <a:effectLst/>
                        </a:rPr>
                        <a:t>Start-</a:t>
                      </a:r>
                      <a:r>
                        <a:rPr lang="et-EE" sz="2400" dirty="0" err="1" smtClean="0">
                          <a:effectLst/>
                        </a:rPr>
                        <a:t>up</a:t>
                      </a:r>
                      <a:r>
                        <a:rPr lang="et-EE" sz="2400" dirty="0" smtClean="0">
                          <a:effectLst/>
                        </a:rPr>
                        <a:t> grant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err="1" smtClean="0">
                          <a:effectLst/>
                        </a:rPr>
                        <a:t>Direct</a:t>
                      </a:r>
                      <a:r>
                        <a:rPr lang="et-EE" sz="2400" dirty="0" smtClean="0">
                          <a:effectLst/>
                        </a:rPr>
                        <a:t> </a:t>
                      </a:r>
                      <a:r>
                        <a:rPr lang="et-EE" sz="2400" dirty="0" err="1" smtClean="0">
                          <a:effectLst/>
                        </a:rPr>
                        <a:t>expenses</a:t>
                      </a:r>
                      <a:r>
                        <a:rPr lang="et-EE" sz="2400" dirty="0" smtClean="0">
                          <a:effectLst/>
                        </a:rPr>
                        <a:t> (</a:t>
                      </a:r>
                      <a:r>
                        <a:rPr lang="et-EE" sz="2400" dirty="0" err="1" smtClean="0">
                          <a:effectLst/>
                        </a:rPr>
                        <a:t>per</a:t>
                      </a:r>
                      <a:r>
                        <a:rPr lang="et-EE" sz="2400" dirty="0" smtClean="0">
                          <a:effectLst/>
                        </a:rPr>
                        <a:t> </a:t>
                      </a:r>
                      <a:r>
                        <a:rPr lang="et-EE" sz="2400" dirty="0" err="1" smtClean="0">
                          <a:effectLst/>
                        </a:rPr>
                        <a:t>annum</a:t>
                      </a:r>
                      <a:r>
                        <a:rPr lang="et-EE" sz="2400" dirty="0" smtClean="0">
                          <a:effectLst/>
                        </a:rPr>
                        <a:t>)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err="1" smtClean="0">
                          <a:effectLst/>
                        </a:rPr>
                        <a:t>Overhead</a:t>
                      </a:r>
                      <a:r>
                        <a:rPr lang="et-EE" sz="2400" dirty="0" smtClean="0">
                          <a:effectLst/>
                        </a:rPr>
                        <a:t> </a:t>
                      </a:r>
                      <a:r>
                        <a:rPr lang="et-EE" sz="2400" dirty="0" err="1" smtClean="0">
                          <a:effectLst/>
                        </a:rPr>
                        <a:t>expenses</a:t>
                      </a:r>
                      <a:r>
                        <a:rPr lang="et-EE" sz="2400" dirty="0" smtClean="0">
                          <a:effectLst/>
                        </a:rPr>
                        <a:t> (</a:t>
                      </a:r>
                      <a:r>
                        <a:rPr lang="et-EE" sz="2400" dirty="0" err="1" smtClean="0">
                          <a:effectLst/>
                        </a:rPr>
                        <a:t>per</a:t>
                      </a:r>
                      <a:r>
                        <a:rPr lang="et-EE" sz="2400" dirty="0" smtClean="0">
                          <a:effectLst/>
                        </a:rPr>
                        <a:t> </a:t>
                      </a:r>
                      <a:r>
                        <a:rPr lang="et-EE" sz="2400" dirty="0" err="1" smtClean="0">
                          <a:effectLst/>
                        </a:rPr>
                        <a:t>annum</a:t>
                      </a:r>
                      <a:r>
                        <a:rPr lang="et-EE" sz="2400" dirty="0" smtClean="0">
                          <a:effectLst/>
                        </a:rPr>
                        <a:t>)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err="1" smtClean="0">
                          <a:effectLst/>
                        </a:rPr>
                        <a:t>Total</a:t>
                      </a:r>
                      <a:r>
                        <a:rPr lang="et-EE" sz="2400" dirty="0" smtClean="0">
                          <a:effectLst/>
                        </a:rPr>
                        <a:t> </a:t>
                      </a:r>
                      <a:r>
                        <a:rPr lang="et-EE" sz="2400" dirty="0" err="1" smtClean="0">
                          <a:effectLst/>
                        </a:rPr>
                        <a:t>fixed</a:t>
                      </a:r>
                      <a:r>
                        <a:rPr lang="et-EE" sz="2400" dirty="0" smtClean="0">
                          <a:effectLst/>
                        </a:rPr>
                        <a:t> grant </a:t>
                      </a:r>
                      <a:r>
                        <a:rPr lang="et-EE" sz="2400" dirty="0" err="1" smtClean="0">
                          <a:effectLst/>
                        </a:rPr>
                        <a:t>volume</a:t>
                      </a:r>
                      <a:r>
                        <a:rPr lang="et-EE" sz="2400" dirty="0" smtClean="0">
                          <a:effectLst/>
                        </a:rPr>
                        <a:t> (</a:t>
                      </a:r>
                      <a:r>
                        <a:rPr lang="et-EE" sz="2400" dirty="0" err="1" smtClean="0">
                          <a:effectLst/>
                        </a:rPr>
                        <a:t>per</a:t>
                      </a:r>
                      <a:r>
                        <a:rPr lang="et-EE" sz="2400" dirty="0" smtClean="0">
                          <a:effectLst/>
                        </a:rPr>
                        <a:t> </a:t>
                      </a:r>
                      <a:r>
                        <a:rPr lang="et-EE" sz="2400" dirty="0" err="1" smtClean="0">
                          <a:effectLst/>
                        </a:rPr>
                        <a:t>annum</a:t>
                      </a:r>
                      <a:r>
                        <a:rPr lang="et-EE" sz="2400" dirty="0" smtClean="0">
                          <a:effectLst/>
                        </a:rPr>
                        <a:t>) 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995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</a:rPr>
                        <a:t>Non-</a:t>
                      </a:r>
                      <a:r>
                        <a:rPr lang="et-EE" sz="2400" dirty="0" err="1" smtClean="0">
                          <a:effectLst/>
                        </a:rPr>
                        <a:t>experimental</a:t>
                      </a:r>
                      <a:r>
                        <a:rPr lang="et-EE" sz="2400" dirty="0" smtClean="0">
                          <a:effectLst/>
                        </a:rPr>
                        <a:t> </a:t>
                      </a:r>
                      <a:r>
                        <a:rPr lang="et-EE" sz="2400" dirty="0" err="1" smtClean="0">
                          <a:effectLst/>
                        </a:rPr>
                        <a:t>small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37 500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9 375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46 875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930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</a:rPr>
                        <a:t>Non-</a:t>
                      </a:r>
                      <a:r>
                        <a:rPr lang="et-EE" sz="2400" dirty="0" err="1" smtClean="0">
                          <a:effectLst/>
                        </a:rPr>
                        <a:t>experimental</a:t>
                      </a:r>
                      <a:r>
                        <a:rPr lang="et-EE" sz="2400" dirty="0" smtClean="0">
                          <a:effectLst/>
                        </a:rPr>
                        <a:t> </a:t>
                      </a:r>
                      <a:r>
                        <a:rPr lang="et-EE" sz="2400" dirty="0" err="1" smtClean="0">
                          <a:effectLst/>
                        </a:rPr>
                        <a:t>large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60 000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15 000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75 000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6412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err="1" smtClean="0">
                          <a:effectLst/>
                        </a:rPr>
                        <a:t>Experimental</a:t>
                      </a:r>
                      <a:r>
                        <a:rPr lang="et-EE" sz="2400" dirty="0" smtClean="0">
                          <a:effectLst/>
                        </a:rPr>
                        <a:t> </a:t>
                      </a:r>
                      <a:r>
                        <a:rPr lang="et-EE" sz="2400" dirty="0" err="1" smtClean="0">
                          <a:effectLst/>
                        </a:rPr>
                        <a:t>small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40 500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10 125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50 625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68526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400" dirty="0" err="1" smtClean="0">
                          <a:effectLst/>
                        </a:rPr>
                        <a:t>Experimental</a:t>
                      </a:r>
                      <a:r>
                        <a:rPr lang="et-EE" sz="2400" dirty="0" smtClean="0">
                          <a:effectLst/>
                        </a:rPr>
                        <a:t> </a:t>
                      </a:r>
                      <a:r>
                        <a:rPr lang="et-EE" sz="2400" dirty="0" err="1" smtClean="0">
                          <a:effectLst/>
                        </a:rPr>
                        <a:t>large</a:t>
                      </a:r>
                      <a:endParaRPr lang="et-EE" sz="2400" dirty="0" smtClean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65 000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16 250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81 250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8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6995120" cy="620688"/>
          </a:xfrm>
        </p:spPr>
        <p:txBody>
          <a:bodyPr/>
          <a:lstStyle/>
          <a:p>
            <a:r>
              <a:rPr lang="et-EE" sz="3200" dirty="0" err="1" smtClean="0"/>
              <a:t>Team</a:t>
            </a:r>
            <a:r>
              <a:rPr lang="et-EE" sz="3200" dirty="0" smtClean="0"/>
              <a:t> Grant (PUT RG) (1/2)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760640"/>
          </a:xfrm>
        </p:spPr>
        <p:txBody>
          <a:bodyPr>
            <a:normAutofit fontScale="92500"/>
          </a:bodyPr>
          <a:lstStyle/>
          <a:p>
            <a:r>
              <a:rPr lang="et-EE" dirty="0" err="1" smtClean="0"/>
              <a:t>Up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5 </a:t>
            </a:r>
            <a:r>
              <a:rPr lang="et-EE" dirty="0" err="1" smtClean="0"/>
              <a:t>years</a:t>
            </a:r>
            <a:r>
              <a:rPr lang="et-EE" dirty="0" smtClean="0"/>
              <a:t>;</a:t>
            </a:r>
          </a:p>
          <a:p>
            <a:r>
              <a:rPr lang="et-EE" dirty="0" err="1" smtClean="0"/>
              <a:t>Can</a:t>
            </a:r>
            <a:r>
              <a:rPr lang="et-EE" dirty="0" smtClean="0"/>
              <a:t> </a:t>
            </a:r>
            <a:r>
              <a:rPr lang="et-EE" dirty="0" err="1" smtClean="0"/>
              <a:t>be</a:t>
            </a:r>
            <a:r>
              <a:rPr lang="et-EE" dirty="0" smtClean="0"/>
              <a:t> </a:t>
            </a:r>
            <a:r>
              <a:rPr lang="et-EE" dirty="0" err="1" smtClean="0"/>
              <a:t>awarded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same</a:t>
            </a:r>
            <a:r>
              <a:rPr lang="et-EE" dirty="0" smtClean="0"/>
              <a:t> </a:t>
            </a:r>
            <a:r>
              <a:rPr lang="et-EE" dirty="0" err="1" smtClean="0"/>
              <a:t>person</a:t>
            </a:r>
            <a:r>
              <a:rPr lang="et-EE" dirty="0" smtClean="0"/>
              <a:t> </a:t>
            </a:r>
            <a:r>
              <a:rPr lang="et-EE" dirty="0" err="1" smtClean="0"/>
              <a:t>several</a:t>
            </a:r>
            <a:r>
              <a:rPr lang="et-EE" dirty="0" smtClean="0"/>
              <a:t> </a:t>
            </a:r>
            <a:r>
              <a:rPr lang="et-EE" dirty="0" err="1" smtClean="0"/>
              <a:t>times</a:t>
            </a:r>
            <a:r>
              <a:rPr lang="et-EE" dirty="0" smtClean="0"/>
              <a:t>;</a:t>
            </a:r>
          </a:p>
          <a:p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Principal</a:t>
            </a:r>
            <a:r>
              <a:rPr lang="et-EE" dirty="0" smtClean="0"/>
              <a:t> </a:t>
            </a:r>
            <a:r>
              <a:rPr lang="et-EE" dirty="0" err="1" smtClean="0"/>
              <a:t>Investigator</a:t>
            </a:r>
            <a:r>
              <a:rPr lang="et-EE" dirty="0" smtClean="0"/>
              <a:t> </a:t>
            </a:r>
            <a:r>
              <a:rPr lang="et-EE" dirty="0" err="1" smtClean="0"/>
              <a:t>can</a:t>
            </a:r>
            <a:r>
              <a:rPr lang="et-EE" dirty="0" smtClean="0"/>
              <a:t> </a:t>
            </a:r>
            <a:r>
              <a:rPr lang="et-EE" dirty="0" err="1" smtClean="0"/>
              <a:t>be</a:t>
            </a:r>
            <a:r>
              <a:rPr lang="et-EE" dirty="0" smtClean="0"/>
              <a:t> </a:t>
            </a:r>
            <a:r>
              <a:rPr lang="et-EE" dirty="0" err="1" smtClean="0"/>
              <a:t>changed</a:t>
            </a:r>
            <a:r>
              <a:rPr lang="et-EE" smtClean="0"/>
              <a:t>;</a:t>
            </a:r>
          </a:p>
          <a:p>
            <a:r>
              <a:rPr lang="et-EE" dirty="0" err="1" smtClean="0"/>
              <a:t>An</a:t>
            </a:r>
            <a:r>
              <a:rPr lang="et-EE" dirty="0" smtClean="0"/>
              <a:t> </a:t>
            </a:r>
            <a:r>
              <a:rPr lang="et-EE" dirty="0" err="1"/>
              <a:t>applicant</a:t>
            </a:r>
            <a:r>
              <a:rPr lang="et-EE" dirty="0"/>
              <a:t> </a:t>
            </a:r>
            <a:r>
              <a:rPr lang="et-EE" dirty="0" err="1"/>
              <a:t>can</a:t>
            </a:r>
            <a:r>
              <a:rPr lang="et-EE" dirty="0"/>
              <a:t> </a:t>
            </a:r>
            <a:r>
              <a:rPr lang="et-EE" dirty="0" err="1"/>
              <a:t>not</a:t>
            </a:r>
            <a:r>
              <a:rPr lang="et-EE" dirty="0"/>
              <a:t> </a:t>
            </a:r>
            <a:r>
              <a:rPr lang="et-EE" dirty="0" err="1"/>
              <a:t>apply</a:t>
            </a:r>
            <a:r>
              <a:rPr lang="et-EE" dirty="0"/>
              <a:t> </a:t>
            </a:r>
            <a:r>
              <a:rPr lang="et-EE" dirty="0" err="1"/>
              <a:t>simultaneously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more</a:t>
            </a:r>
            <a:r>
              <a:rPr lang="et-EE" dirty="0"/>
              <a:t> </a:t>
            </a:r>
            <a:r>
              <a:rPr lang="et-EE" dirty="0" err="1"/>
              <a:t>than</a:t>
            </a:r>
            <a:r>
              <a:rPr lang="et-EE" dirty="0"/>
              <a:t> </a:t>
            </a:r>
            <a:r>
              <a:rPr lang="et-EE" dirty="0" err="1"/>
              <a:t>one</a:t>
            </a:r>
            <a:r>
              <a:rPr lang="et-EE" dirty="0"/>
              <a:t> PUT grant </a:t>
            </a:r>
            <a:r>
              <a:rPr lang="et-EE" dirty="0" err="1"/>
              <a:t>but</a:t>
            </a:r>
            <a:r>
              <a:rPr lang="et-EE" dirty="0"/>
              <a:t> </a:t>
            </a:r>
            <a:r>
              <a:rPr lang="et-EE" dirty="0" err="1"/>
              <a:t>may</a:t>
            </a:r>
            <a:r>
              <a:rPr lang="et-EE" dirty="0"/>
              <a:t> </a:t>
            </a:r>
            <a:r>
              <a:rPr lang="et-EE" dirty="0" err="1"/>
              <a:t>be</a:t>
            </a:r>
            <a:r>
              <a:rPr lang="et-EE" dirty="0"/>
              <a:t> </a:t>
            </a:r>
            <a:r>
              <a:rPr lang="et-EE" dirty="0" err="1"/>
              <a:t>listed</a:t>
            </a:r>
            <a:r>
              <a:rPr lang="et-EE" dirty="0"/>
              <a:t> </a:t>
            </a:r>
            <a:r>
              <a:rPr lang="et-EE" dirty="0" err="1"/>
              <a:t>as</a:t>
            </a:r>
            <a:r>
              <a:rPr lang="et-EE" dirty="0"/>
              <a:t> </a:t>
            </a:r>
            <a:r>
              <a:rPr lang="et-EE" dirty="0" err="1"/>
              <a:t>primary</a:t>
            </a:r>
            <a:r>
              <a:rPr lang="et-EE" dirty="0"/>
              <a:t> </a:t>
            </a:r>
            <a:r>
              <a:rPr lang="et-EE" dirty="0" err="1"/>
              <a:t>research</a:t>
            </a:r>
            <a:r>
              <a:rPr lang="et-EE" dirty="0"/>
              <a:t> </a:t>
            </a:r>
            <a:r>
              <a:rPr lang="et-EE" dirty="0" err="1"/>
              <a:t>staff</a:t>
            </a:r>
            <a:r>
              <a:rPr lang="et-EE" dirty="0"/>
              <a:t> in </a:t>
            </a:r>
            <a:r>
              <a:rPr lang="et-EE" dirty="0" err="1"/>
              <a:t>yet</a:t>
            </a:r>
            <a:r>
              <a:rPr lang="et-EE" dirty="0"/>
              <a:t> </a:t>
            </a:r>
            <a:r>
              <a:rPr lang="et-EE" dirty="0" err="1"/>
              <a:t>another</a:t>
            </a:r>
            <a:r>
              <a:rPr lang="et-EE" dirty="0"/>
              <a:t> start-</a:t>
            </a:r>
            <a:r>
              <a:rPr lang="et-EE" dirty="0" err="1"/>
              <a:t>up</a:t>
            </a:r>
            <a:r>
              <a:rPr lang="et-EE" dirty="0"/>
              <a:t> </a:t>
            </a:r>
            <a:r>
              <a:rPr lang="et-EE" dirty="0" err="1"/>
              <a:t>or</a:t>
            </a:r>
            <a:r>
              <a:rPr lang="et-EE" dirty="0"/>
              <a:t> </a:t>
            </a:r>
            <a:r>
              <a:rPr lang="et-EE" dirty="0" err="1"/>
              <a:t>team</a:t>
            </a:r>
            <a:r>
              <a:rPr lang="et-EE" dirty="0"/>
              <a:t> grant;</a:t>
            </a:r>
          </a:p>
          <a:p>
            <a:r>
              <a:rPr lang="et-EE" dirty="0" smtClean="0"/>
              <a:t>No </a:t>
            </a:r>
            <a:r>
              <a:rPr lang="et-EE" dirty="0" err="1" smtClean="0"/>
              <a:t>time</a:t>
            </a:r>
            <a:r>
              <a:rPr lang="et-EE" dirty="0" smtClean="0"/>
              <a:t> </a:t>
            </a:r>
            <a:r>
              <a:rPr lang="et-EE" dirty="0" err="1" smtClean="0"/>
              <a:t>limits</a:t>
            </a:r>
            <a:r>
              <a:rPr lang="et-EE" dirty="0" smtClean="0"/>
              <a:t> </a:t>
            </a:r>
            <a:r>
              <a:rPr lang="et-EE" dirty="0" err="1" smtClean="0"/>
              <a:t>concerning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PhD;</a:t>
            </a:r>
            <a:endParaRPr lang="et-EE" dirty="0"/>
          </a:p>
          <a:p>
            <a:r>
              <a:rPr lang="et-EE" dirty="0"/>
              <a:t>A </a:t>
            </a:r>
            <a:r>
              <a:rPr lang="et-EE" dirty="0" err="1"/>
              <a:t>person</a:t>
            </a:r>
            <a:r>
              <a:rPr lang="et-EE" dirty="0"/>
              <a:t> </a:t>
            </a:r>
            <a:r>
              <a:rPr lang="et-EE" dirty="0" err="1"/>
              <a:t>can</a:t>
            </a:r>
            <a:r>
              <a:rPr lang="et-EE" dirty="0"/>
              <a:t> </a:t>
            </a:r>
            <a:r>
              <a:rPr lang="et-EE" dirty="0" err="1"/>
              <a:t>not</a:t>
            </a:r>
            <a:r>
              <a:rPr lang="et-EE" dirty="0"/>
              <a:t> </a:t>
            </a:r>
            <a:r>
              <a:rPr lang="et-EE" dirty="0" err="1"/>
              <a:t>apply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a grant </a:t>
            </a:r>
            <a:r>
              <a:rPr lang="et-EE" dirty="0" err="1"/>
              <a:t>if</a:t>
            </a:r>
            <a:r>
              <a:rPr lang="et-EE" dirty="0"/>
              <a:t> </a:t>
            </a:r>
          </a:p>
          <a:p>
            <a:pPr lvl="1"/>
            <a:r>
              <a:rPr lang="et-EE" sz="3000" dirty="0" err="1" smtClean="0"/>
              <a:t>he</a:t>
            </a:r>
            <a:r>
              <a:rPr lang="et-EE" sz="3000" dirty="0" smtClean="0"/>
              <a:t>/</a:t>
            </a:r>
            <a:r>
              <a:rPr lang="et-EE" sz="3000" dirty="0" err="1" smtClean="0"/>
              <a:t>she</a:t>
            </a:r>
            <a:r>
              <a:rPr lang="et-EE" sz="3000" dirty="0" smtClean="0"/>
              <a:t> </a:t>
            </a:r>
            <a:r>
              <a:rPr lang="et-EE" sz="3000" dirty="0" err="1"/>
              <a:t>has</a:t>
            </a:r>
            <a:r>
              <a:rPr lang="et-EE" sz="3000" dirty="0"/>
              <a:t> </a:t>
            </a:r>
            <a:r>
              <a:rPr lang="et-EE" sz="3000" dirty="0" err="1"/>
              <a:t>not</a:t>
            </a:r>
            <a:r>
              <a:rPr lang="et-EE" sz="3000" dirty="0"/>
              <a:t> </a:t>
            </a:r>
            <a:r>
              <a:rPr lang="et-EE" sz="3000" dirty="0" err="1"/>
              <a:t>timely</a:t>
            </a:r>
            <a:r>
              <a:rPr lang="et-EE" sz="3000" dirty="0"/>
              <a:t> </a:t>
            </a:r>
            <a:r>
              <a:rPr lang="et-EE" sz="3000" dirty="0" err="1"/>
              <a:t>submitted</a:t>
            </a:r>
            <a:r>
              <a:rPr lang="et-EE" sz="3000" dirty="0"/>
              <a:t> </a:t>
            </a:r>
            <a:r>
              <a:rPr lang="et-EE" sz="3000" dirty="0" err="1"/>
              <a:t>reports</a:t>
            </a:r>
            <a:r>
              <a:rPr lang="et-EE" sz="3000" dirty="0"/>
              <a:t> of </a:t>
            </a:r>
            <a:r>
              <a:rPr lang="et-EE" sz="3000" dirty="0" err="1"/>
              <a:t>projects</a:t>
            </a:r>
            <a:r>
              <a:rPr lang="et-EE" sz="3000" dirty="0"/>
              <a:t> </a:t>
            </a:r>
            <a:r>
              <a:rPr lang="et-EE" sz="3000" dirty="0" err="1"/>
              <a:t>previously</a:t>
            </a:r>
            <a:r>
              <a:rPr lang="et-EE" sz="3000" dirty="0"/>
              <a:t> </a:t>
            </a:r>
            <a:r>
              <a:rPr lang="et-EE" sz="3000" dirty="0" err="1"/>
              <a:t>financed</a:t>
            </a:r>
            <a:r>
              <a:rPr lang="et-EE" sz="3000" dirty="0"/>
              <a:t> </a:t>
            </a:r>
            <a:r>
              <a:rPr lang="et-EE" sz="3000" dirty="0" err="1"/>
              <a:t>by</a:t>
            </a:r>
            <a:r>
              <a:rPr lang="et-EE" sz="3000" dirty="0"/>
              <a:t> </a:t>
            </a:r>
            <a:r>
              <a:rPr lang="et-EE" sz="3000" dirty="0" err="1"/>
              <a:t>the</a:t>
            </a:r>
            <a:r>
              <a:rPr lang="et-EE" sz="3000" dirty="0"/>
              <a:t> </a:t>
            </a:r>
            <a:r>
              <a:rPr lang="et-EE" sz="3000" dirty="0" err="1"/>
              <a:t>Council</a:t>
            </a:r>
            <a:r>
              <a:rPr lang="en-US" dirty="0"/>
              <a:t>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0483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129659"/>
            <a:ext cx="7571184" cy="491029"/>
          </a:xfrm>
        </p:spPr>
        <p:txBody>
          <a:bodyPr/>
          <a:lstStyle/>
          <a:p>
            <a:r>
              <a:rPr lang="et-EE" sz="3200" dirty="0" err="1" smtClean="0"/>
              <a:t>Team</a:t>
            </a:r>
            <a:r>
              <a:rPr lang="et-EE" sz="3200" dirty="0" smtClean="0"/>
              <a:t> Grant (PUT RG) (2/2)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1520" y="908720"/>
            <a:ext cx="8557531" cy="5760640"/>
          </a:xfrm>
        </p:spPr>
        <p:txBody>
          <a:bodyPr>
            <a:normAutofit fontScale="92500"/>
          </a:bodyPr>
          <a:lstStyle/>
          <a:p>
            <a:r>
              <a:rPr lang="et-EE" sz="2800" b="1" dirty="0" err="1" smtClean="0"/>
              <a:t>The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Principal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Investigator</a:t>
            </a:r>
            <a:r>
              <a:rPr lang="et-EE" sz="2800" b="1" dirty="0" smtClean="0"/>
              <a:t> </a:t>
            </a:r>
            <a:r>
              <a:rPr lang="en-GB" sz="2800" dirty="0" smtClean="0"/>
              <a:t>is </a:t>
            </a:r>
            <a:r>
              <a:rPr lang="en-GB" sz="2800" dirty="0"/>
              <a:t>employed full-time at the host institution and </a:t>
            </a:r>
            <a:r>
              <a:rPr lang="et-EE" sz="2800" dirty="0" err="1" smtClean="0"/>
              <a:t>his</a:t>
            </a:r>
            <a:r>
              <a:rPr lang="et-EE" sz="2800" dirty="0" smtClean="0"/>
              <a:t>/</a:t>
            </a:r>
            <a:r>
              <a:rPr lang="et-EE" sz="2800" dirty="0" err="1" smtClean="0"/>
              <a:t>her</a:t>
            </a:r>
            <a:r>
              <a:rPr lang="en-GB" sz="2800" dirty="0" smtClean="0"/>
              <a:t> </a:t>
            </a:r>
            <a:r>
              <a:rPr lang="en-GB" sz="2800" dirty="0"/>
              <a:t>place of work is in </a:t>
            </a:r>
            <a:r>
              <a:rPr lang="en-GB" sz="2800" dirty="0" smtClean="0"/>
              <a:t>Estonia</a:t>
            </a:r>
            <a:r>
              <a:rPr lang="et-EE" sz="2800" dirty="0" smtClean="0"/>
              <a:t> (</a:t>
            </a:r>
            <a:r>
              <a:rPr lang="et-EE" sz="2800" dirty="0" err="1" smtClean="0"/>
              <a:t>exeptions</a:t>
            </a:r>
            <a:r>
              <a:rPr lang="et-EE" sz="2800" dirty="0" smtClean="0"/>
              <a:t> </a:t>
            </a:r>
            <a:r>
              <a:rPr lang="et-EE" sz="2800" dirty="0" err="1" smtClean="0"/>
              <a:t>can</a:t>
            </a:r>
            <a:r>
              <a:rPr lang="et-EE" sz="2800" dirty="0" smtClean="0"/>
              <a:t> </a:t>
            </a:r>
            <a:r>
              <a:rPr lang="et-EE" sz="2800" dirty="0" err="1" smtClean="0"/>
              <a:t>be</a:t>
            </a:r>
            <a:r>
              <a:rPr lang="et-EE" sz="2800" dirty="0" smtClean="0"/>
              <a:t> </a:t>
            </a:r>
            <a:r>
              <a:rPr lang="et-EE" sz="2800" dirty="0" err="1" smtClean="0"/>
              <a:t>applied</a:t>
            </a:r>
            <a:r>
              <a:rPr lang="et-EE" sz="2800" dirty="0" smtClean="0"/>
              <a:t> </a:t>
            </a:r>
            <a:r>
              <a:rPr lang="et-EE" sz="2800" dirty="0" err="1" smtClean="0"/>
              <a:t>for</a:t>
            </a:r>
            <a:r>
              <a:rPr lang="et-EE" sz="2800" dirty="0" smtClean="0"/>
              <a:t>);</a:t>
            </a:r>
            <a:endParaRPr lang="et-EE" sz="2800" dirty="0"/>
          </a:p>
          <a:p>
            <a:r>
              <a:rPr lang="et-EE" sz="2800" b="1" dirty="0" err="1" smtClean="0"/>
              <a:t>The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primary</a:t>
            </a:r>
            <a:r>
              <a:rPr lang="et-EE" sz="2800" b="1" dirty="0" smtClean="0"/>
              <a:t> </a:t>
            </a:r>
            <a:r>
              <a:rPr lang="et-EE" sz="2800" b="1" dirty="0" err="1"/>
              <a:t>research</a:t>
            </a:r>
            <a:r>
              <a:rPr lang="et-EE" sz="2800" b="1" dirty="0"/>
              <a:t> </a:t>
            </a:r>
            <a:r>
              <a:rPr lang="et-EE" sz="2800" b="1" dirty="0" err="1"/>
              <a:t>staff</a:t>
            </a:r>
            <a:r>
              <a:rPr lang="et-EE" sz="2800" b="1" dirty="0"/>
              <a:t> </a:t>
            </a:r>
            <a:r>
              <a:rPr lang="en-GB" sz="2800" dirty="0" smtClean="0"/>
              <a:t>have </a:t>
            </a:r>
            <a:r>
              <a:rPr lang="et-EE" sz="2800" dirty="0" smtClean="0"/>
              <a:t>a PhD </a:t>
            </a:r>
            <a:r>
              <a:rPr lang="et-EE" sz="2800" dirty="0" err="1" smtClean="0"/>
              <a:t>degree</a:t>
            </a:r>
            <a:r>
              <a:rPr lang="et-EE" sz="2800" dirty="0" smtClean="0"/>
              <a:t> </a:t>
            </a:r>
            <a:r>
              <a:rPr lang="et-EE" sz="2800" dirty="0"/>
              <a:t>(</a:t>
            </a:r>
            <a:r>
              <a:rPr lang="et-EE" sz="2800" dirty="0" err="1"/>
              <a:t>exeptions</a:t>
            </a:r>
            <a:r>
              <a:rPr lang="et-EE" sz="2800" dirty="0"/>
              <a:t> </a:t>
            </a:r>
            <a:r>
              <a:rPr lang="et-EE" sz="2800" dirty="0" err="1"/>
              <a:t>can</a:t>
            </a:r>
            <a:r>
              <a:rPr lang="et-EE" sz="2800" dirty="0"/>
              <a:t> </a:t>
            </a:r>
            <a:r>
              <a:rPr lang="et-EE" sz="2800" dirty="0" err="1"/>
              <a:t>be</a:t>
            </a:r>
            <a:r>
              <a:rPr lang="et-EE" sz="2800" dirty="0"/>
              <a:t> </a:t>
            </a:r>
            <a:r>
              <a:rPr lang="et-EE" sz="2800" dirty="0" err="1"/>
              <a:t>applied</a:t>
            </a:r>
            <a:r>
              <a:rPr lang="et-EE" sz="2800" dirty="0"/>
              <a:t> </a:t>
            </a:r>
            <a:r>
              <a:rPr lang="et-EE" sz="2800" dirty="0" err="1"/>
              <a:t>for</a:t>
            </a:r>
            <a:r>
              <a:rPr lang="et-EE" sz="2800" dirty="0" smtClean="0"/>
              <a:t>) </a:t>
            </a:r>
            <a:r>
              <a:rPr lang="en-GB" sz="2800" dirty="0" smtClean="0"/>
              <a:t>and are </a:t>
            </a:r>
            <a:r>
              <a:rPr lang="en-GB" sz="2800" dirty="0"/>
              <a:t>employed by </a:t>
            </a:r>
            <a:r>
              <a:rPr lang="et-EE" sz="2800" dirty="0" err="1" smtClean="0"/>
              <a:t>an</a:t>
            </a:r>
            <a:r>
              <a:rPr lang="et-EE" sz="2800" dirty="0" smtClean="0"/>
              <a:t> Estonian R&amp;D </a:t>
            </a:r>
            <a:r>
              <a:rPr lang="et-EE" sz="2800" dirty="0" err="1" smtClean="0"/>
              <a:t>institution</a:t>
            </a:r>
            <a:r>
              <a:rPr lang="et-EE" sz="2800" dirty="0" smtClean="0"/>
              <a:t>; </a:t>
            </a:r>
            <a:r>
              <a:rPr lang="en-GB" sz="2300" dirty="0"/>
              <a:t>A member of primary research staff cannot act as any of the following during the grant term</a:t>
            </a:r>
            <a:r>
              <a:rPr lang="et-EE" sz="2300" dirty="0"/>
              <a:t>:</a:t>
            </a:r>
          </a:p>
          <a:p>
            <a:pPr lvl="1"/>
            <a:r>
              <a:rPr lang="en-GB" sz="2300" dirty="0"/>
              <a:t>A Principal Investigator or primary research staff of another </a:t>
            </a:r>
            <a:r>
              <a:rPr lang="et-EE" sz="2300" dirty="0"/>
              <a:t>PUT</a:t>
            </a:r>
            <a:r>
              <a:rPr lang="en-GB" sz="2300" dirty="0"/>
              <a:t> (start-up, exploratory, team) project nor as a postdoctoral fellow</a:t>
            </a:r>
            <a:r>
              <a:rPr lang="et-EE" sz="2300" dirty="0"/>
              <a:t>; </a:t>
            </a:r>
          </a:p>
          <a:p>
            <a:pPr lvl="1"/>
            <a:r>
              <a:rPr lang="en-GB" sz="2300" dirty="0"/>
              <a:t>A Principal Investigator or primary research staff of an </a:t>
            </a:r>
            <a:r>
              <a:rPr lang="et-EE" sz="2300" dirty="0"/>
              <a:t>IUT</a:t>
            </a:r>
            <a:r>
              <a:rPr lang="en-GB" sz="2300" dirty="0"/>
              <a:t> topic</a:t>
            </a:r>
            <a:r>
              <a:rPr lang="et-EE" sz="2300" dirty="0"/>
              <a:t>;</a:t>
            </a:r>
          </a:p>
          <a:p>
            <a:pPr marL="342900" lvl="2" indent="-342900"/>
            <a:r>
              <a:rPr lang="et-EE" sz="2800" b="1" dirty="0" err="1"/>
              <a:t>Other</a:t>
            </a:r>
            <a:r>
              <a:rPr lang="et-EE" sz="2800" b="1" dirty="0"/>
              <a:t> </a:t>
            </a:r>
            <a:r>
              <a:rPr lang="et-EE" sz="2800" b="1" dirty="0" err="1"/>
              <a:t>research</a:t>
            </a:r>
            <a:r>
              <a:rPr lang="et-EE" sz="2800" b="1" dirty="0"/>
              <a:t> </a:t>
            </a:r>
            <a:r>
              <a:rPr lang="et-EE" sz="2800" b="1" dirty="0" err="1"/>
              <a:t>staff</a:t>
            </a:r>
            <a:r>
              <a:rPr lang="et-EE" sz="2800" b="1" dirty="0"/>
              <a:t>, </a:t>
            </a:r>
            <a:r>
              <a:rPr lang="et-EE" sz="2800" b="1" dirty="0" err="1"/>
              <a:t>incl</a:t>
            </a:r>
            <a:r>
              <a:rPr lang="et-EE" sz="2800" b="1" dirty="0"/>
              <a:t>. </a:t>
            </a:r>
            <a:r>
              <a:rPr lang="en-GB" sz="2800" b="1" dirty="0"/>
              <a:t>Master and PhD students</a:t>
            </a:r>
            <a:r>
              <a:rPr lang="et-EE" sz="2800" dirty="0"/>
              <a:t>: </a:t>
            </a:r>
            <a:r>
              <a:rPr lang="et-EE" sz="2800" dirty="0" err="1"/>
              <a:t>can</a:t>
            </a:r>
            <a:r>
              <a:rPr lang="et-EE" sz="2800" dirty="0"/>
              <a:t> </a:t>
            </a:r>
            <a:r>
              <a:rPr lang="et-EE" sz="2800" dirty="0" err="1"/>
              <a:t>be</a:t>
            </a:r>
            <a:r>
              <a:rPr lang="et-EE" sz="2800" dirty="0"/>
              <a:t> </a:t>
            </a:r>
            <a:r>
              <a:rPr lang="et-EE" sz="2800" dirty="0" err="1"/>
              <a:t>persons</a:t>
            </a:r>
            <a:r>
              <a:rPr lang="et-EE" sz="2800" dirty="0"/>
              <a:t> </a:t>
            </a:r>
            <a:r>
              <a:rPr lang="en-GB" sz="2800" dirty="0"/>
              <a:t>whose wages or (in case of students) scholarships are fully or in part covered from the grant, and whose work is substantively related to the project.</a:t>
            </a:r>
            <a:endParaRPr lang="et-EE" sz="2800" dirty="0"/>
          </a:p>
          <a:p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49888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et-EE" sz="3200" dirty="0" err="1" smtClean="0"/>
              <a:t>Team</a:t>
            </a:r>
            <a:r>
              <a:rPr lang="et-EE" sz="3200" dirty="0" smtClean="0"/>
              <a:t> Grant </a:t>
            </a:r>
            <a:r>
              <a:rPr lang="et-EE" sz="3200" dirty="0" err="1" smtClean="0"/>
              <a:t>Volume</a:t>
            </a:r>
            <a:endParaRPr lang="et-EE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37007"/>
              </p:ext>
            </p:extLst>
          </p:nvPr>
        </p:nvGraphicFramePr>
        <p:xfrm>
          <a:off x="611561" y="836712"/>
          <a:ext cx="8208911" cy="5364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399"/>
                <a:gridCol w="1656184"/>
                <a:gridCol w="1368152"/>
                <a:gridCol w="1584176"/>
              </a:tblGrid>
              <a:tr h="17281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 </a:t>
                      </a:r>
                      <a:r>
                        <a:rPr lang="et-EE" sz="2400" dirty="0" err="1" smtClean="0">
                          <a:effectLst/>
                        </a:rPr>
                        <a:t>Team</a:t>
                      </a:r>
                      <a:r>
                        <a:rPr lang="et-EE" sz="2400" dirty="0" smtClean="0">
                          <a:effectLst/>
                        </a:rPr>
                        <a:t> grant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err="1" smtClean="0">
                          <a:effectLst/>
                        </a:rPr>
                        <a:t>Direct</a:t>
                      </a:r>
                      <a:r>
                        <a:rPr lang="et-EE" sz="2400" dirty="0" smtClean="0">
                          <a:effectLst/>
                        </a:rPr>
                        <a:t> </a:t>
                      </a:r>
                      <a:r>
                        <a:rPr lang="et-EE" sz="2400" dirty="0" err="1" smtClean="0">
                          <a:effectLst/>
                        </a:rPr>
                        <a:t>expenses</a:t>
                      </a:r>
                      <a:r>
                        <a:rPr lang="et-EE" sz="2400" dirty="0" smtClean="0">
                          <a:effectLst/>
                        </a:rPr>
                        <a:t> (</a:t>
                      </a:r>
                      <a:r>
                        <a:rPr lang="et-EE" sz="2400" dirty="0" err="1" smtClean="0">
                          <a:effectLst/>
                        </a:rPr>
                        <a:t>per</a:t>
                      </a:r>
                      <a:r>
                        <a:rPr lang="et-EE" sz="2400" dirty="0" smtClean="0">
                          <a:effectLst/>
                        </a:rPr>
                        <a:t> </a:t>
                      </a:r>
                      <a:r>
                        <a:rPr lang="et-EE" sz="2400" dirty="0" err="1" smtClean="0">
                          <a:effectLst/>
                        </a:rPr>
                        <a:t>annum</a:t>
                      </a:r>
                      <a:r>
                        <a:rPr lang="et-EE" sz="2400" dirty="0" smtClean="0">
                          <a:effectLst/>
                        </a:rPr>
                        <a:t>)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err="1" smtClean="0">
                          <a:effectLst/>
                        </a:rPr>
                        <a:t>Overhead</a:t>
                      </a:r>
                      <a:r>
                        <a:rPr lang="et-EE" sz="2400" dirty="0" smtClean="0">
                          <a:effectLst/>
                        </a:rPr>
                        <a:t> </a:t>
                      </a:r>
                      <a:r>
                        <a:rPr lang="et-EE" sz="2400" dirty="0" err="1" smtClean="0">
                          <a:effectLst/>
                        </a:rPr>
                        <a:t>expenses</a:t>
                      </a:r>
                      <a:r>
                        <a:rPr lang="et-EE" sz="2400" dirty="0" smtClean="0">
                          <a:effectLst/>
                        </a:rPr>
                        <a:t> (</a:t>
                      </a:r>
                      <a:r>
                        <a:rPr lang="et-EE" sz="2400" dirty="0" err="1" smtClean="0">
                          <a:effectLst/>
                        </a:rPr>
                        <a:t>per</a:t>
                      </a:r>
                      <a:r>
                        <a:rPr lang="et-EE" sz="2400" dirty="0" smtClean="0">
                          <a:effectLst/>
                        </a:rPr>
                        <a:t> </a:t>
                      </a:r>
                      <a:r>
                        <a:rPr lang="et-EE" sz="2400" dirty="0" err="1" smtClean="0">
                          <a:effectLst/>
                        </a:rPr>
                        <a:t>annum</a:t>
                      </a:r>
                      <a:r>
                        <a:rPr lang="et-EE" sz="2400" dirty="0" smtClean="0">
                          <a:effectLst/>
                        </a:rPr>
                        <a:t>)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err="1" smtClean="0">
                          <a:effectLst/>
                        </a:rPr>
                        <a:t>Total</a:t>
                      </a:r>
                      <a:r>
                        <a:rPr lang="et-EE" sz="2400" dirty="0" smtClean="0">
                          <a:effectLst/>
                        </a:rPr>
                        <a:t> </a:t>
                      </a:r>
                      <a:r>
                        <a:rPr lang="et-EE" sz="2400" dirty="0" err="1" smtClean="0">
                          <a:effectLst/>
                        </a:rPr>
                        <a:t>fixed</a:t>
                      </a:r>
                      <a:r>
                        <a:rPr lang="et-EE" sz="2400" dirty="0" smtClean="0">
                          <a:effectLst/>
                        </a:rPr>
                        <a:t> grant </a:t>
                      </a:r>
                      <a:r>
                        <a:rPr lang="et-EE" sz="2400" dirty="0" err="1" smtClean="0">
                          <a:effectLst/>
                        </a:rPr>
                        <a:t>volume</a:t>
                      </a:r>
                      <a:r>
                        <a:rPr lang="et-EE" sz="2400" dirty="0" smtClean="0">
                          <a:effectLst/>
                        </a:rPr>
                        <a:t> (</a:t>
                      </a:r>
                      <a:r>
                        <a:rPr lang="et-EE" sz="2400" dirty="0" err="1" smtClean="0">
                          <a:effectLst/>
                        </a:rPr>
                        <a:t>per</a:t>
                      </a:r>
                      <a:r>
                        <a:rPr lang="et-EE" sz="2400" dirty="0" smtClean="0">
                          <a:effectLst/>
                        </a:rPr>
                        <a:t> </a:t>
                      </a:r>
                      <a:r>
                        <a:rPr lang="et-EE" sz="2400" dirty="0" err="1" smtClean="0">
                          <a:effectLst/>
                        </a:rPr>
                        <a:t>annum</a:t>
                      </a:r>
                      <a:r>
                        <a:rPr lang="et-EE" sz="2400" dirty="0" smtClean="0">
                          <a:effectLst/>
                        </a:rPr>
                        <a:t>) 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9091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</a:rPr>
                        <a:t>Non-</a:t>
                      </a:r>
                      <a:r>
                        <a:rPr lang="et-EE" sz="2400" dirty="0" err="1" smtClean="0">
                          <a:effectLst/>
                        </a:rPr>
                        <a:t>experimental</a:t>
                      </a:r>
                      <a:r>
                        <a:rPr lang="et-EE" sz="2400" dirty="0" smtClean="0">
                          <a:effectLst/>
                        </a:rPr>
                        <a:t> </a:t>
                      </a:r>
                      <a:r>
                        <a:rPr lang="et-EE" sz="2400" dirty="0" err="1" smtClean="0">
                          <a:effectLst/>
                        </a:rPr>
                        <a:t>small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105 000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26 250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131 250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9409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</a:rPr>
                        <a:t>Non-</a:t>
                      </a:r>
                      <a:r>
                        <a:rPr lang="et-EE" sz="2400" dirty="0" err="1" smtClean="0">
                          <a:effectLst/>
                        </a:rPr>
                        <a:t>experimental</a:t>
                      </a:r>
                      <a:r>
                        <a:rPr lang="et-EE" sz="2400" dirty="0" smtClean="0">
                          <a:effectLst/>
                        </a:rPr>
                        <a:t> </a:t>
                      </a:r>
                      <a:r>
                        <a:rPr lang="et-EE" sz="2400" dirty="0" err="1" smtClean="0">
                          <a:effectLst/>
                        </a:rPr>
                        <a:t>large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148 000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37 000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185 000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689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err="1" smtClean="0">
                          <a:effectLst/>
                        </a:rPr>
                        <a:t>Experimental</a:t>
                      </a:r>
                      <a:r>
                        <a:rPr lang="et-EE" sz="2400" dirty="0" smtClean="0">
                          <a:effectLst/>
                        </a:rPr>
                        <a:t> </a:t>
                      </a:r>
                      <a:r>
                        <a:rPr lang="et-EE" sz="2400" dirty="0" err="1" smtClean="0">
                          <a:effectLst/>
                        </a:rPr>
                        <a:t>small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114 000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28 500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142 500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721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err="1" smtClean="0">
                          <a:effectLst/>
                        </a:rPr>
                        <a:t>Experimental</a:t>
                      </a:r>
                      <a:r>
                        <a:rPr lang="et-EE" sz="2400" dirty="0" smtClean="0">
                          <a:effectLst/>
                        </a:rPr>
                        <a:t> </a:t>
                      </a:r>
                      <a:r>
                        <a:rPr lang="et-EE" sz="2400" dirty="0" err="1" smtClean="0">
                          <a:effectLst/>
                        </a:rPr>
                        <a:t>large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160 000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40 000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200 000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54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/>
          <a:lstStyle/>
          <a:p>
            <a:r>
              <a:rPr lang="et-EE" sz="3600" dirty="0" smtClean="0"/>
              <a:t>Tips </a:t>
            </a:r>
            <a:r>
              <a:rPr lang="et-EE" sz="3600" dirty="0" err="1" smtClean="0"/>
              <a:t>to</a:t>
            </a:r>
            <a:r>
              <a:rPr lang="et-EE" sz="3600" dirty="0" smtClean="0"/>
              <a:t> </a:t>
            </a:r>
            <a:r>
              <a:rPr lang="et-EE" sz="3600" dirty="0" err="1" smtClean="0"/>
              <a:t>applicants</a:t>
            </a:r>
            <a:r>
              <a:rPr lang="et-EE" sz="3600" dirty="0" smtClean="0"/>
              <a:t> (1/2)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07504" y="692696"/>
            <a:ext cx="8856984" cy="5904656"/>
          </a:xfrm>
        </p:spPr>
        <p:txBody>
          <a:bodyPr>
            <a:noAutofit/>
          </a:bodyPr>
          <a:lstStyle/>
          <a:p>
            <a:r>
              <a:rPr lang="et-EE" sz="2800" dirty="0" err="1"/>
              <a:t>Call</a:t>
            </a:r>
            <a:r>
              <a:rPr lang="et-EE" sz="2800" dirty="0"/>
              <a:t> </a:t>
            </a:r>
            <a:r>
              <a:rPr lang="et-EE" sz="2800" dirty="0" err="1"/>
              <a:t>will</a:t>
            </a:r>
            <a:r>
              <a:rPr lang="et-EE" sz="2800" dirty="0"/>
              <a:t> </a:t>
            </a:r>
            <a:r>
              <a:rPr lang="et-EE" sz="2800" dirty="0" err="1"/>
              <a:t>open</a:t>
            </a:r>
            <a:r>
              <a:rPr lang="et-EE" sz="2800" dirty="0"/>
              <a:t> on 1 </a:t>
            </a:r>
            <a:r>
              <a:rPr lang="et-EE" sz="2800" dirty="0" err="1"/>
              <a:t>April</a:t>
            </a:r>
            <a:r>
              <a:rPr lang="et-EE" sz="2800" dirty="0"/>
              <a:t> </a:t>
            </a:r>
            <a:r>
              <a:rPr lang="et-EE" sz="2800" dirty="0" smtClean="0"/>
              <a:t>2017 </a:t>
            </a:r>
            <a:r>
              <a:rPr lang="et-EE" sz="2800" dirty="0"/>
              <a:t>and </a:t>
            </a:r>
            <a:r>
              <a:rPr lang="et-EE" sz="2800" dirty="0" err="1"/>
              <a:t>close</a:t>
            </a:r>
            <a:r>
              <a:rPr lang="et-EE" sz="2800" dirty="0"/>
              <a:t> on </a:t>
            </a:r>
            <a:r>
              <a:rPr lang="et-EE" sz="2800" dirty="0" smtClean="0"/>
              <a:t>5 </a:t>
            </a:r>
            <a:r>
              <a:rPr lang="et-EE" sz="2800" dirty="0" err="1" smtClean="0"/>
              <a:t>May</a:t>
            </a:r>
            <a:r>
              <a:rPr lang="et-EE" sz="2800" dirty="0" smtClean="0"/>
              <a:t> 2017 </a:t>
            </a:r>
            <a:r>
              <a:rPr lang="et-EE" sz="2800" dirty="0"/>
              <a:t>17:00 Estonian </a:t>
            </a:r>
            <a:r>
              <a:rPr lang="et-EE" sz="2800" dirty="0" err="1" smtClean="0"/>
              <a:t>time</a:t>
            </a:r>
            <a:r>
              <a:rPr lang="et-EE" sz="2800" dirty="0" smtClean="0"/>
              <a:t>. </a:t>
            </a:r>
            <a:r>
              <a:rPr lang="en-US" sz="2800" b="1" dirty="0" smtClean="0"/>
              <a:t>NB</a:t>
            </a:r>
            <a:r>
              <a:rPr lang="en-US" sz="2800" b="1" dirty="0"/>
              <a:t>! The application is submitted only after the institution has confirmed it via ETIS. Please follow the deadlines of your institution.</a:t>
            </a:r>
            <a:endParaRPr lang="et-EE" sz="2800" b="1" dirty="0"/>
          </a:p>
          <a:p>
            <a:r>
              <a:rPr lang="et-EE" sz="2800" dirty="0" err="1" smtClean="0"/>
              <a:t>Write</a:t>
            </a:r>
            <a:r>
              <a:rPr lang="et-EE" sz="2800" dirty="0" smtClean="0"/>
              <a:t> </a:t>
            </a:r>
            <a:r>
              <a:rPr lang="et-EE" sz="2800" dirty="0" err="1" smtClean="0"/>
              <a:t>the</a:t>
            </a:r>
            <a:r>
              <a:rPr lang="et-EE" sz="2800" dirty="0" smtClean="0"/>
              <a:t> </a:t>
            </a:r>
            <a:r>
              <a:rPr lang="et-EE" sz="2800" dirty="0" err="1" smtClean="0"/>
              <a:t>application</a:t>
            </a:r>
            <a:r>
              <a:rPr lang="et-EE" sz="2800" dirty="0" smtClean="0"/>
              <a:t> </a:t>
            </a:r>
            <a:r>
              <a:rPr lang="et-EE" sz="2800" dirty="0" err="1" smtClean="0"/>
              <a:t>yourself</a:t>
            </a:r>
            <a:r>
              <a:rPr lang="et-EE" sz="2800" dirty="0" smtClean="0"/>
              <a:t>. </a:t>
            </a:r>
            <a:r>
              <a:rPr lang="et-EE" sz="2800" b="1" dirty="0" smtClean="0"/>
              <a:t>In </a:t>
            </a:r>
            <a:r>
              <a:rPr lang="et-EE" sz="2800" b="1" dirty="0" err="1" smtClean="0"/>
              <a:t>case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using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texts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from</a:t>
            </a:r>
            <a:r>
              <a:rPr lang="et-EE" sz="2800" b="1" dirty="0" smtClean="0"/>
              <a:t> ohter </a:t>
            </a:r>
            <a:r>
              <a:rPr lang="et-EE" sz="2800" b="1" dirty="0" err="1" smtClean="0"/>
              <a:t>authors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cite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them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properly</a:t>
            </a:r>
            <a:r>
              <a:rPr lang="et-EE" sz="2800" dirty="0" smtClean="0"/>
              <a:t>;</a:t>
            </a:r>
          </a:p>
          <a:p>
            <a:r>
              <a:rPr lang="et-EE" sz="2800" b="1" dirty="0"/>
              <a:t>Update </a:t>
            </a:r>
            <a:r>
              <a:rPr lang="et-EE" sz="2800" b="1" dirty="0" err="1"/>
              <a:t>your</a:t>
            </a:r>
            <a:r>
              <a:rPr lang="et-EE" sz="2800" b="1" dirty="0"/>
              <a:t> </a:t>
            </a:r>
            <a:r>
              <a:rPr lang="et-EE" sz="2800" b="1" dirty="0" smtClean="0"/>
              <a:t>CV</a:t>
            </a:r>
            <a:r>
              <a:rPr lang="et-EE" sz="2800" dirty="0" smtClean="0"/>
              <a:t>–</a:t>
            </a:r>
            <a:r>
              <a:rPr lang="et-EE" sz="2800" dirty="0" err="1" smtClean="0"/>
              <a:t>check</a:t>
            </a:r>
            <a:r>
              <a:rPr lang="et-EE" sz="2800" dirty="0" smtClean="0"/>
              <a:t> </a:t>
            </a:r>
            <a:r>
              <a:rPr lang="et-EE" sz="2800" dirty="0" err="1"/>
              <a:t>your</a:t>
            </a:r>
            <a:r>
              <a:rPr lang="et-EE" sz="2800" dirty="0"/>
              <a:t> </a:t>
            </a:r>
            <a:r>
              <a:rPr lang="et-EE" sz="2800" dirty="0" err="1"/>
              <a:t>employment</a:t>
            </a:r>
            <a:r>
              <a:rPr lang="et-EE" sz="2800" dirty="0"/>
              <a:t> </a:t>
            </a:r>
            <a:r>
              <a:rPr lang="et-EE" sz="2800" dirty="0" err="1" smtClean="0"/>
              <a:t>data</a:t>
            </a:r>
            <a:r>
              <a:rPr lang="et-EE" sz="2800" dirty="0" smtClean="0"/>
              <a:t>, </a:t>
            </a:r>
            <a:r>
              <a:rPr lang="et-EE" sz="2800" dirty="0" err="1" smtClean="0"/>
              <a:t>projects</a:t>
            </a:r>
            <a:r>
              <a:rPr lang="et-EE" sz="2800" dirty="0" smtClean="0"/>
              <a:t>, </a:t>
            </a:r>
            <a:r>
              <a:rPr lang="et-EE" sz="2800" dirty="0" err="1" smtClean="0"/>
              <a:t>clearly</a:t>
            </a:r>
            <a:r>
              <a:rPr lang="et-EE" sz="2800" dirty="0" smtClean="0"/>
              <a:t> </a:t>
            </a:r>
            <a:r>
              <a:rPr lang="et-EE" sz="2800" dirty="0" err="1"/>
              <a:t>indicate</a:t>
            </a:r>
            <a:r>
              <a:rPr lang="et-EE" sz="2800" dirty="0"/>
              <a:t> </a:t>
            </a:r>
            <a:r>
              <a:rPr lang="et-EE" sz="2800" dirty="0" err="1"/>
              <a:t>your</a:t>
            </a:r>
            <a:r>
              <a:rPr lang="et-EE" sz="2800" dirty="0"/>
              <a:t> </a:t>
            </a:r>
            <a:r>
              <a:rPr lang="et-EE" sz="2800" dirty="0" err="1" smtClean="0"/>
              <a:t>research</a:t>
            </a:r>
            <a:r>
              <a:rPr lang="et-EE" sz="2800" dirty="0" smtClean="0"/>
              <a:t> </a:t>
            </a:r>
            <a:r>
              <a:rPr lang="et-EE" sz="2800" dirty="0" err="1" smtClean="0"/>
              <a:t>experience</a:t>
            </a:r>
            <a:r>
              <a:rPr lang="et-EE" sz="2800" dirty="0" smtClean="0"/>
              <a:t> (</a:t>
            </a:r>
            <a:r>
              <a:rPr lang="et-EE" sz="2800" dirty="0" err="1" smtClean="0"/>
              <a:t>e.g</a:t>
            </a:r>
            <a:r>
              <a:rPr lang="et-EE" sz="2800" dirty="0" smtClean="0"/>
              <a:t>. </a:t>
            </a:r>
            <a:r>
              <a:rPr lang="et-EE" sz="2800" dirty="0" err="1" smtClean="0"/>
              <a:t>postdoc</a:t>
            </a:r>
            <a:r>
              <a:rPr lang="et-EE" sz="2800" dirty="0" smtClean="0"/>
              <a:t>), </a:t>
            </a:r>
            <a:r>
              <a:rPr lang="et-EE" sz="2800" dirty="0" err="1"/>
              <a:t>etc</a:t>
            </a:r>
            <a:r>
              <a:rPr lang="et-EE" sz="2800" dirty="0"/>
              <a:t>;</a:t>
            </a:r>
          </a:p>
          <a:p>
            <a:r>
              <a:rPr lang="et-EE" sz="2800" b="1" dirty="0" err="1"/>
              <a:t>Clearly</a:t>
            </a:r>
            <a:r>
              <a:rPr lang="et-EE" sz="2800" b="1" dirty="0"/>
              <a:t> </a:t>
            </a:r>
            <a:r>
              <a:rPr lang="et-EE" sz="2800" b="1" dirty="0" err="1"/>
              <a:t>bring</a:t>
            </a:r>
            <a:r>
              <a:rPr lang="et-EE" sz="2800" b="1" dirty="0"/>
              <a:t> </a:t>
            </a:r>
            <a:r>
              <a:rPr lang="et-EE" sz="2800" b="1" dirty="0" err="1"/>
              <a:t>out</a:t>
            </a:r>
            <a:r>
              <a:rPr lang="et-EE" sz="2800" b="1" dirty="0"/>
              <a:t> </a:t>
            </a:r>
            <a:r>
              <a:rPr lang="et-EE" sz="2800" b="1" dirty="0" err="1"/>
              <a:t>your</a:t>
            </a:r>
            <a:r>
              <a:rPr lang="et-EE" sz="2800" b="1" dirty="0"/>
              <a:t> </a:t>
            </a:r>
            <a:r>
              <a:rPr lang="et-EE" sz="2800" b="1" dirty="0" err="1"/>
              <a:t>contribution</a:t>
            </a:r>
            <a:r>
              <a:rPr lang="et-EE" sz="2800" b="1" dirty="0"/>
              <a:t> </a:t>
            </a:r>
            <a:r>
              <a:rPr lang="et-EE" sz="2800" dirty="0"/>
              <a:t>in </a:t>
            </a:r>
            <a:r>
              <a:rPr lang="et-EE" sz="2800" dirty="0" err="1"/>
              <a:t>the</a:t>
            </a:r>
            <a:r>
              <a:rPr lang="et-EE" sz="2800" dirty="0"/>
              <a:t> </a:t>
            </a:r>
            <a:r>
              <a:rPr lang="et-EE" sz="2800" dirty="0" err="1"/>
              <a:t>research</a:t>
            </a:r>
            <a:r>
              <a:rPr lang="et-EE" sz="2800" dirty="0"/>
              <a:t> </a:t>
            </a:r>
            <a:r>
              <a:rPr lang="et-EE" sz="2800" dirty="0" err="1" smtClean="0"/>
              <a:t>articles</a:t>
            </a:r>
            <a:r>
              <a:rPr lang="et-EE" sz="2800" dirty="0" smtClean="0"/>
              <a:t> and </a:t>
            </a:r>
            <a:r>
              <a:rPr lang="et-EE" sz="2800" dirty="0" err="1" smtClean="0"/>
              <a:t>projects</a:t>
            </a:r>
            <a:r>
              <a:rPr lang="et-EE" sz="2800" dirty="0" smtClean="0"/>
              <a:t> </a:t>
            </a:r>
            <a:r>
              <a:rPr lang="et-EE" sz="2800" dirty="0" err="1"/>
              <a:t>attached</a:t>
            </a:r>
            <a:r>
              <a:rPr lang="et-EE" sz="2800" dirty="0"/>
              <a:t> </a:t>
            </a:r>
            <a:r>
              <a:rPr lang="et-EE" sz="2800" dirty="0" err="1"/>
              <a:t>to</a:t>
            </a:r>
            <a:r>
              <a:rPr lang="et-EE" sz="2800" dirty="0"/>
              <a:t> </a:t>
            </a:r>
            <a:r>
              <a:rPr lang="et-EE" sz="2800" dirty="0" err="1"/>
              <a:t>the</a:t>
            </a:r>
            <a:r>
              <a:rPr lang="et-EE" sz="2800" dirty="0"/>
              <a:t> </a:t>
            </a:r>
            <a:r>
              <a:rPr lang="et-EE" sz="2800" dirty="0" err="1" smtClean="0"/>
              <a:t>application</a:t>
            </a:r>
            <a:r>
              <a:rPr lang="et-EE" sz="2800" dirty="0" smtClean="0"/>
              <a:t>;</a:t>
            </a:r>
            <a:endParaRPr lang="et-EE" sz="2800" dirty="0"/>
          </a:p>
          <a:p>
            <a:r>
              <a:rPr lang="et-EE" sz="2800" b="1" dirty="0" err="1"/>
              <a:t>Use</a:t>
            </a:r>
            <a:r>
              <a:rPr lang="et-EE" sz="2800" b="1" dirty="0"/>
              <a:t> </a:t>
            </a:r>
            <a:r>
              <a:rPr lang="et-EE" sz="2800" b="1" dirty="0" err="1"/>
              <a:t>the</a:t>
            </a:r>
            <a:r>
              <a:rPr lang="et-EE" sz="2800" b="1" dirty="0"/>
              <a:t> </a:t>
            </a:r>
            <a:r>
              <a:rPr lang="et-EE" sz="2800" b="1" dirty="0" err="1"/>
              <a:t>text</a:t>
            </a:r>
            <a:r>
              <a:rPr lang="et-EE" sz="2800" b="1" dirty="0"/>
              <a:t> </a:t>
            </a:r>
            <a:r>
              <a:rPr lang="et-EE" sz="2800" b="1" dirty="0" err="1"/>
              <a:t>boxes</a:t>
            </a:r>
            <a:r>
              <a:rPr lang="et-EE" sz="2800" b="1" dirty="0"/>
              <a:t> </a:t>
            </a:r>
            <a:r>
              <a:rPr lang="et-EE" sz="2800" b="1" dirty="0" err="1"/>
              <a:t>provided</a:t>
            </a:r>
            <a:r>
              <a:rPr lang="et-EE" sz="2800" b="1" dirty="0"/>
              <a:t> </a:t>
            </a:r>
            <a:r>
              <a:rPr lang="et-EE" sz="2800" dirty="0"/>
              <a:t>in </a:t>
            </a:r>
            <a:r>
              <a:rPr lang="et-EE" sz="2800" dirty="0" err="1"/>
              <a:t>the</a:t>
            </a:r>
            <a:r>
              <a:rPr lang="et-EE" sz="2800" dirty="0"/>
              <a:t> </a:t>
            </a:r>
            <a:r>
              <a:rPr lang="et-EE" sz="2800" dirty="0" err="1"/>
              <a:t>application</a:t>
            </a:r>
            <a:r>
              <a:rPr lang="et-EE" sz="2800" dirty="0"/>
              <a:t> </a:t>
            </a:r>
            <a:r>
              <a:rPr lang="et-EE" sz="2800" dirty="0" err="1"/>
              <a:t>form</a:t>
            </a:r>
            <a:r>
              <a:rPr lang="et-EE" sz="2800" dirty="0"/>
              <a:t> </a:t>
            </a:r>
            <a:r>
              <a:rPr lang="et-EE" sz="2800" dirty="0" err="1"/>
              <a:t>to</a:t>
            </a:r>
            <a:r>
              <a:rPr lang="et-EE" sz="2800" dirty="0"/>
              <a:t> </a:t>
            </a:r>
            <a:r>
              <a:rPr lang="et-EE" sz="2800" dirty="0" err="1"/>
              <a:t>make</a:t>
            </a:r>
            <a:r>
              <a:rPr lang="et-EE" sz="2800" dirty="0"/>
              <a:t> all relevant </a:t>
            </a:r>
            <a:r>
              <a:rPr lang="et-EE" sz="2800" dirty="0" err="1" smtClean="0"/>
              <a:t>comments</a:t>
            </a:r>
            <a:r>
              <a:rPr lang="et-EE" sz="2800" dirty="0" smtClean="0"/>
              <a:t>.</a:t>
            </a:r>
            <a:endParaRPr lang="et-EE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38"/>
    </mc:Choice>
    <mc:Fallback xmlns="">
      <p:transition spd="slow" advTm="893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/>
          <a:lstStyle/>
          <a:p>
            <a:r>
              <a:rPr lang="et-EE" sz="3600" dirty="0" smtClean="0"/>
              <a:t>Tips </a:t>
            </a:r>
            <a:r>
              <a:rPr lang="et-EE" sz="3600" dirty="0" err="1" smtClean="0"/>
              <a:t>to</a:t>
            </a:r>
            <a:r>
              <a:rPr lang="et-EE" sz="3600" dirty="0" smtClean="0"/>
              <a:t> </a:t>
            </a:r>
            <a:r>
              <a:rPr lang="et-EE" sz="3600" dirty="0" err="1" smtClean="0"/>
              <a:t>applicants</a:t>
            </a:r>
            <a:r>
              <a:rPr lang="et-EE" sz="3600" dirty="0" smtClean="0"/>
              <a:t> (2/2)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5904656"/>
          </a:xfrm>
        </p:spPr>
        <p:txBody>
          <a:bodyPr>
            <a:normAutofit lnSpcReduction="10000"/>
          </a:bodyPr>
          <a:lstStyle/>
          <a:p>
            <a:r>
              <a:rPr lang="et-EE" sz="2800" dirty="0"/>
              <a:t>Present </a:t>
            </a:r>
            <a:r>
              <a:rPr lang="et-EE" sz="2800" dirty="0" err="1"/>
              <a:t>your</a:t>
            </a:r>
            <a:r>
              <a:rPr lang="et-EE" sz="2800" dirty="0"/>
              <a:t> </a:t>
            </a:r>
            <a:r>
              <a:rPr lang="et-EE" sz="2800" b="1" dirty="0" err="1"/>
              <a:t>bibliometric</a:t>
            </a:r>
            <a:r>
              <a:rPr lang="et-EE" sz="2800" b="1" dirty="0"/>
              <a:t> </a:t>
            </a:r>
            <a:r>
              <a:rPr lang="et-EE" sz="2800" b="1" dirty="0" err="1"/>
              <a:t>data</a:t>
            </a:r>
            <a:r>
              <a:rPr lang="et-EE" sz="2800" dirty="0"/>
              <a:t> </a:t>
            </a:r>
            <a:r>
              <a:rPr lang="et-EE" sz="2800" dirty="0" err="1"/>
              <a:t>drawn</a:t>
            </a:r>
            <a:r>
              <a:rPr lang="et-EE" sz="2800" dirty="0"/>
              <a:t> </a:t>
            </a:r>
            <a:r>
              <a:rPr lang="et-EE" sz="2800" dirty="0" err="1"/>
              <a:t>from</a:t>
            </a:r>
            <a:r>
              <a:rPr lang="et-EE" sz="2800" dirty="0"/>
              <a:t> ISI </a:t>
            </a:r>
            <a:r>
              <a:rPr lang="et-EE" sz="2800" dirty="0" err="1"/>
              <a:t>WoS</a:t>
            </a:r>
            <a:r>
              <a:rPr lang="et-EE" sz="2800" dirty="0"/>
              <a:t>, </a:t>
            </a:r>
            <a:r>
              <a:rPr lang="et-EE" sz="2800" dirty="0" err="1"/>
              <a:t>Scopus</a:t>
            </a:r>
            <a:r>
              <a:rPr lang="et-EE" sz="2800" dirty="0"/>
              <a:t> </a:t>
            </a:r>
            <a:r>
              <a:rPr lang="et-EE" sz="2800" dirty="0" err="1"/>
              <a:t>or</a:t>
            </a:r>
            <a:r>
              <a:rPr lang="et-EE" sz="2800" dirty="0"/>
              <a:t> Google </a:t>
            </a:r>
            <a:r>
              <a:rPr lang="et-EE" sz="2800" dirty="0" err="1"/>
              <a:t>Scholar</a:t>
            </a:r>
            <a:r>
              <a:rPr lang="et-EE" sz="2800" dirty="0"/>
              <a:t> </a:t>
            </a:r>
            <a:r>
              <a:rPr lang="et-EE" sz="2800" dirty="0" err="1"/>
              <a:t>data</a:t>
            </a:r>
            <a:r>
              <a:rPr lang="et-EE" sz="2800" dirty="0"/>
              <a:t>  </a:t>
            </a:r>
            <a:r>
              <a:rPr lang="et-EE" sz="2800" dirty="0" err="1"/>
              <a:t>bases</a:t>
            </a:r>
            <a:r>
              <a:rPr lang="et-EE" sz="2800" dirty="0"/>
              <a:t> in </a:t>
            </a:r>
            <a:r>
              <a:rPr lang="et-EE" sz="2800" dirty="0" err="1"/>
              <a:t>the</a:t>
            </a:r>
            <a:r>
              <a:rPr lang="et-EE" sz="2800" dirty="0"/>
              <a:t> </a:t>
            </a:r>
            <a:r>
              <a:rPr lang="et-EE" sz="2800" dirty="0" err="1"/>
              <a:t>tab</a:t>
            </a:r>
            <a:r>
              <a:rPr lang="et-EE" sz="2800" dirty="0"/>
              <a:t> „</a:t>
            </a:r>
            <a:r>
              <a:rPr lang="et-EE" sz="2800" dirty="0" err="1"/>
              <a:t>Persons</a:t>
            </a:r>
            <a:r>
              <a:rPr lang="et-EE" sz="2800" dirty="0"/>
              <a:t>“. </a:t>
            </a:r>
            <a:endParaRPr lang="et-EE" sz="2800" dirty="0" smtClean="0"/>
          </a:p>
          <a:p>
            <a:pPr marL="0" indent="0">
              <a:buNone/>
            </a:pPr>
            <a:r>
              <a:rPr lang="et-EE" sz="2800" b="1" dirty="0" smtClean="0"/>
              <a:t>NB! See </a:t>
            </a:r>
            <a:r>
              <a:rPr lang="et-EE" sz="2800" b="1" dirty="0" err="1" smtClean="0"/>
              <a:t>recommendations</a:t>
            </a:r>
            <a:r>
              <a:rPr lang="et-EE" sz="2800" b="1" dirty="0" smtClean="0"/>
              <a:t> </a:t>
            </a:r>
            <a:r>
              <a:rPr lang="et-EE" sz="2800" dirty="0">
                <a:hlinkClick r:id="rId2"/>
              </a:rPr>
              <a:t>http://</a:t>
            </a:r>
            <a:r>
              <a:rPr lang="et-EE" sz="2800" dirty="0" smtClean="0">
                <a:hlinkClick r:id="rId2"/>
              </a:rPr>
              <a:t>www.etag.ee/wp-content/uploads/2017/03/Soovitused-bibliomeetriliste-andmete-esitamiseks_2017.pdf</a:t>
            </a:r>
            <a:r>
              <a:rPr lang="et-EE" sz="2800" dirty="0" smtClean="0"/>
              <a:t> </a:t>
            </a:r>
          </a:p>
          <a:p>
            <a:r>
              <a:rPr lang="et-EE" sz="2800" dirty="0" err="1" smtClean="0"/>
              <a:t>Calculate</a:t>
            </a:r>
            <a:r>
              <a:rPr lang="et-EE" sz="2800" dirty="0" smtClean="0"/>
              <a:t> a </a:t>
            </a:r>
            <a:r>
              <a:rPr lang="et-EE" sz="2800" b="1" dirty="0" err="1" smtClean="0"/>
              <a:t>realistic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budget</a:t>
            </a:r>
            <a:r>
              <a:rPr lang="et-EE" sz="2800" b="1" dirty="0" smtClean="0"/>
              <a:t> and </a:t>
            </a:r>
            <a:r>
              <a:rPr lang="et-EE" sz="2800" b="1" dirty="0" err="1" smtClean="0"/>
              <a:t>justify</a:t>
            </a:r>
            <a:r>
              <a:rPr lang="et-EE" sz="2800" b="1" dirty="0" smtClean="0"/>
              <a:t> </a:t>
            </a:r>
            <a:r>
              <a:rPr lang="et-EE" sz="2800" dirty="0" err="1" smtClean="0"/>
              <a:t>the</a:t>
            </a:r>
            <a:r>
              <a:rPr lang="et-EE" sz="2800" dirty="0" smtClean="0"/>
              <a:t> </a:t>
            </a:r>
            <a:r>
              <a:rPr lang="et-EE" sz="2800" dirty="0" err="1" smtClean="0"/>
              <a:t>requested</a:t>
            </a:r>
            <a:r>
              <a:rPr lang="et-EE" sz="2800" dirty="0" smtClean="0"/>
              <a:t> grant </a:t>
            </a:r>
            <a:r>
              <a:rPr lang="et-EE" sz="2800" dirty="0" err="1" smtClean="0"/>
              <a:t>volume</a:t>
            </a:r>
            <a:r>
              <a:rPr lang="et-EE" sz="2800" dirty="0" smtClean="0"/>
              <a:t>. </a:t>
            </a:r>
          </a:p>
          <a:p>
            <a:pPr marL="0" indent="0">
              <a:buNone/>
            </a:pPr>
            <a:r>
              <a:rPr lang="et-EE" sz="2800" b="1" dirty="0" smtClean="0"/>
              <a:t>NB! </a:t>
            </a:r>
            <a:r>
              <a:rPr lang="en-US" sz="2800" dirty="0"/>
              <a:t>If the grant volume applied for is not justified enough, the application will be </a:t>
            </a:r>
            <a:r>
              <a:rPr lang="en-US" sz="2800" dirty="0" smtClean="0"/>
              <a:t>denied</a:t>
            </a:r>
            <a:r>
              <a:rPr lang="et-EE" sz="2800" dirty="0" smtClean="0"/>
              <a:t>. </a:t>
            </a:r>
          </a:p>
          <a:p>
            <a:r>
              <a:rPr lang="et-EE" sz="2800" dirty="0"/>
              <a:t>Read </a:t>
            </a:r>
            <a:r>
              <a:rPr lang="et-EE" sz="2800" dirty="0" err="1"/>
              <a:t>very</a:t>
            </a:r>
            <a:r>
              <a:rPr lang="et-EE" sz="2800" dirty="0"/>
              <a:t> </a:t>
            </a:r>
            <a:r>
              <a:rPr lang="et-EE" sz="2800" dirty="0" err="1"/>
              <a:t>carefully</a:t>
            </a:r>
            <a:r>
              <a:rPr lang="et-EE" sz="2800" dirty="0"/>
              <a:t> </a:t>
            </a:r>
            <a:r>
              <a:rPr lang="et-EE" sz="2800" dirty="0" err="1"/>
              <a:t>the</a:t>
            </a:r>
            <a:r>
              <a:rPr lang="et-EE" sz="2800" dirty="0"/>
              <a:t> „</a:t>
            </a:r>
            <a:r>
              <a:rPr lang="en-US" sz="2800" dirty="0"/>
              <a:t>Guidelines for evaluating personal research funding applications</a:t>
            </a:r>
            <a:r>
              <a:rPr lang="et-EE" sz="2800" dirty="0" smtClean="0"/>
              <a:t>“. </a:t>
            </a:r>
            <a:r>
              <a:rPr lang="et-EE" sz="2800" b="1" dirty="0" smtClean="0"/>
              <a:t>P</a:t>
            </a:r>
            <a:r>
              <a:rPr lang="en-US" sz="2800" b="1" dirty="0" err="1"/>
              <a:t>ut</a:t>
            </a:r>
            <a:r>
              <a:rPr lang="en-US" sz="2800" b="1" dirty="0"/>
              <a:t> on the „reviewer </a:t>
            </a:r>
            <a:r>
              <a:rPr lang="et-EE" sz="2800" b="1" dirty="0" err="1"/>
              <a:t>hat</a:t>
            </a:r>
            <a:r>
              <a:rPr lang="en-US" sz="2800" b="1" dirty="0"/>
              <a:t>“</a:t>
            </a:r>
            <a:r>
              <a:rPr lang="et-EE" sz="2800" b="1" dirty="0"/>
              <a:t> </a:t>
            </a:r>
            <a:r>
              <a:rPr lang="et-EE" sz="2800" dirty="0" err="1"/>
              <a:t>before</a:t>
            </a:r>
            <a:r>
              <a:rPr lang="et-EE" sz="2800" dirty="0"/>
              <a:t> </a:t>
            </a:r>
            <a:r>
              <a:rPr lang="et-EE" sz="2800" dirty="0" err="1"/>
              <a:t>confirming</a:t>
            </a:r>
            <a:r>
              <a:rPr lang="et-EE" sz="2800" dirty="0"/>
              <a:t> </a:t>
            </a:r>
            <a:r>
              <a:rPr lang="et-EE" sz="2800" dirty="0" err="1"/>
              <a:t>your</a:t>
            </a:r>
            <a:r>
              <a:rPr lang="et-EE" sz="2800" dirty="0"/>
              <a:t> </a:t>
            </a:r>
            <a:r>
              <a:rPr lang="et-EE" sz="2800" dirty="0" err="1" smtClean="0"/>
              <a:t>application</a:t>
            </a:r>
            <a:r>
              <a:rPr lang="et-EE" sz="2800" dirty="0" smtClean="0"/>
              <a:t>.</a:t>
            </a:r>
            <a:endParaRPr lang="et-EE" sz="2800" dirty="0"/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85129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38"/>
    </mc:Choice>
    <mc:Fallback xmlns="">
      <p:transition spd="slow" advTm="8938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/>
          <a:lstStyle/>
          <a:p>
            <a:r>
              <a:rPr lang="et-EE" sz="3600" dirty="0" smtClean="0"/>
              <a:t>Tips </a:t>
            </a:r>
            <a:r>
              <a:rPr lang="et-EE" sz="3600" dirty="0" err="1" smtClean="0"/>
              <a:t>to</a:t>
            </a:r>
            <a:r>
              <a:rPr lang="et-EE" sz="3600" dirty="0" smtClean="0"/>
              <a:t> </a:t>
            </a:r>
            <a:r>
              <a:rPr lang="et-EE" sz="3600" dirty="0" err="1" smtClean="0"/>
              <a:t>Principal</a:t>
            </a:r>
            <a:r>
              <a:rPr lang="et-EE" sz="3600" dirty="0" smtClean="0"/>
              <a:t> </a:t>
            </a:r>
            <a:r>
              <a:rPr lang="et-EE" sz="3600" dirty="0" err="1" smtClean="0"/>
              <a:t>Investigators</a:t>
            </a:r>
            <a:endParaRPr lang="et-EE" sz="3600" dirty="0" smtClean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576064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 annual report is drawn up </a:t>
            </a:r>
            <a:r>
              <a:rPr lang="et-EE" sz="2400" b="1" dirty="0"/>
              <a:t>in Estonian </a:t>
            </a:r>
            <a:r>
              <a:rPr lang="et-EE" sz="2400" b="1" dirty="0" err="1"/>
              <a:t>or</a:t>
            </a:r>
            <a:r>
              <a:rPr lang="et-EE" sz="2400" b="1" dirty="0"/>
              <a:t> in </a:t>
            </a:r>
            <a:r>
              <a:rPr lang="et-EE" sz="2400" b="1" dirty="0" err="1" smtClean="0"/>
              <a:t>English</a:t>
            </a:r>
            <a:r>
              <a:rPr lang="et-EE" sz="2400" b="1" dirty="0" smtClean="0"/>
              <a:t> </a:t>
            </a:r>
            <a:r>
              <a:rPr lang="en-US" sz="2400" dirty="0" smtClean="0"/>
              <a:t>by </a:t>
            </a:r>
            <a:r>
              <a:rPr lang="en-US" sz="2400" dirty="0"/>
              <a:t>the </a:t>
            </a:r>
            <a:r>
              <a:rPr lang="en-US" sz="2400" dirty="0" smtClean="0"/>
              <a:t>P</a:t>
            </a:r>
            <a:r>
              <a:rPr lang="et-EE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/>
              <a:t>and the host institution submits it to the Council via the ETIS </a:t>
            </a:r>
            <a:r>
              <a:rPr lang="en-US" sz="2400" b="1" dirty="0"/>
              <a:t>no later than by 1 March of the year following the reporting </a:t>
            </a:r>
            <a:r>
              <a:rPr lang="en-US" sz="2400" b="1" dirty="0" smtClean="0"/>
              <a:t>year</a:t>
            </a:r>
            <a:r>
              <a:rPr lang="et-EE" sz="2400" dirty="0" smtClean="0"/>
              <a:t>;</a:t>
            </a:r>
          </a:p>
          <a:p>
            <a:r>
              <a:rPr lang="et-EE" sz="2400" dirty="0" err="1" smtClean="0"/>
              <a:t>If</a:t>
            </a:r>
            <a:r>
              <a:rPr lang="et-EE" sz="2400" dirty="0" smtClean="0"/>
              <a:t> </a:t>
            </a:r>
            <a:r>
              <a:rPr lang="et-EE" sz="2400" dirty="0" err="1" smtClean="0"/>
              <a:t>there</a:t>
            </a:r>
            <a:r>
              <a:rPr lang="et-EE" sz="2400" dirty="0" smtClean="0"/>
              <a:t> are </a:t>
            </a:r>
            <a:r>
              <a:rPr lang="et-EE" sz="2400" dirty="0" err="1" smtClean="0"/>
              <a:t>any</a:t>
            </a:r>
            <a:r>
              <a:rPr lang="et-EE" sz="2400" dirty="0" smtClean="0"/>
              <a:t> </a:t>
            </a:r>
            <a:r>
              <a:rPr lang="et-EE" sz="2400" dirty="0" err="1" smtClean="0"/>
              <a:t>changes</a:t>
            </a:r>
            <a:r>
              <a:rPr lang="et-EE" sz="2400" dirty="0" smtClean="0"/>
              <a:t> in </a:t>
            </a:r>
            <a:r>
              <a:rPr lang="et-EE" sz="2400" dirty="0" err="1" smtClean="0"/>
              <a:t>the</a:t>
            </a:r>
            <a:r>
              <a:rPr lang="et-EE" sz="2400" dirty="0" smtClean="0"/>
              <a:t> </a:t>
            </a:r>
            <a:r>
              <a:rPr lang="et-EE" sz="2400" dirty="0" err="1" smtClean="0"/>
              <a:t>project</a:t>
            </a:r>
            <a:r>
              <a:rPr lang="et-EE" sz="2400" dirty="0" smtClean="0"/>
              <a:t> (</a:t>
            </a:r>
            <a:r>
              <a:rPr lang="et-EE" sz="2400" dirty="0" err="1" smtClean="0"/>
              <a:t>e.g</a:t>
            </a:r>
            <a:r>
              <a:rPr lang="et-EE" sz="2400" dirty="0" smtClean="0"/>
              <a:t>. </a:t>
            </a:r>
            <a:r>
              <a:rPr lang="et-EE" sz="2400" dirty="0" err="1" smtClean="0"/>
              <a:t>the</a:t>
            </a:r>
            <a:r>
              <a:rPr lang="et-EE" sz="2400" dirty="0" smtClean="0"/>
              <a:t> PI </a:t>
            </a:r>
            <a:r>
              <a:rPr lang="et-EE" sz="2400" dirty="0" err="1" smtClean="0"/>
              <a:t>will</a:t>
            </a:r>
            <a:r>
              <a:rPr lang="et-EE" sz="2400" dirty="0" smtClean="0"/>
              <a:t> take </a:t>
            </a:r>
            <a:r>
              <a:rPr lang="et-EE" sz="2400" dirty="0" err="1" smtClean="0"/>
              <a:t>the</a:t>
            </a:r>
            <a:r>
              <a:rPr lang="et-EE" sz="2400" dirty="0" smtClean="0"/>
              <a:t> </a:t>
            </a:r>
            <a:r>
              <a:rPr lang="et-EE" sz="2400" dirty="0" err="1" smtClean="0"/>
              <a:t>parental</a:t>
            </a:r>
            <a:r>
              <a:rPr lang="et-EE" sz="2400" dirty="0" smtClean="0"/>
              <a:t> </a:t>
            </a:r>
            <a:r>
              <a:rPr lang="et-EE" sz="2400" dirty="0" err="1" smtClean="0"/>
              <a:t>leave</a:t>
            </a:r>
            <a:r>
              <a:rPr lang="et-EE" sz="2400" dirty="0" smtClean="0"/>
              <a:t>; </a:t>
            </a:r>
            <a:r>
              <a:rPr lang="et-EE" sz="2400" dirty="0" err="1" smtClean="0"/>
              <a:t>changes</a:t>
            </a:r>
            <a:r>
              <a:rPr lang="et-EE" sz="2400" dirty="0" smtClean="0"/>
              <a:t> in </a:t>
            </a:r>
            <a:r>
              <a:rPr lang="et-EE" sz="2400" dirty="0" err="1" smtClean="0"/>
              <a:t>the</a:t>
            </a:r>
            <a:r>
              <a:rPr lang="et-EE" sz="2400" dirty="0" smtClean="0"/>
              <a:t> </a:t>
            </a:r>
            <a:r>
              <a:rPr lang="et-EE" sz="2400" dirty="0" err="1" smtClean="0"/>
              <a:t>employment</a:t>
            </a:r>
            <a:r>
              <a:rPr lang="et-EE" sz="2400" dirty="0" smtClean="0"/>
              <a:t> </a:t>
            </a:r>
            <a:r>
              <a:rPr lang="et-EE" sz="2400" dirty="0" err="1" smtClean="0"/>
              <a:t>contracts</a:t>
            </a:r>
            <a:r>
              <a:rPr lang="et-EE" sz="2400" dirty="0" smtClean="0"/>
              <a:t> of </a:t>
            </a:r>
            <a:r>
              <a:rPr lang="et-EE" sz="2400" dirty="0" err="1" smtClean="0"/>
              <a:t>the</a:t>
            </a:r>
            <a:r>
              <a:rPr lang="et-EE" sz="2400" dirty="0" smtClean="0"/>
              <a:t> </a:t>
            </a:r>
            <a:r>
              <a:rPr lang="et-EE" sz="2400" dirty="0" err="1" smtClean="0"/>
              <a:t>primary</a:t>
            </a:r>
            <a:r>
              <a:rPr lang="et-EE" sz="2400" dirty="0" smtClean="0"/>
              <a:t> </a:t>
            </a:r>
            <a:r>
              <a:rPr lang="et-EE" sz="2400" dirty="0" err="1" smtClean="0"/>
              <a:t>research</a:t>
            </a:r>
            <a:r>
              <a:rPr lang="et-EE" sz="2400" dirty="0" smtClean="0"/>
              <a:t> </a:t>
            </a:r>
            <a:r>
              <a:rPr lang="et-EE" sz="2400" dirty="0" err="1" smtClean="0"/>
              <a:t>staff</a:t>
            </a:r>
            <a:r>
              <a:rPr lang="et-EE" sz="2400" dirty="0" smtClean="0"/>
              <a:t>, </a:t>
            </a:r>
            <a:r>
              <a:rPr lang="et-EE" sz="2400" dirty="0" err="1" smtClean="0"/>
              <a:t>etc</a:t>
            </a:r>
            <a:r>
              <a:rPr lang="et-EE" sz="2400" dirty="0" smtClean="0"/>
              <a:t>.), </a:t>
            </a:r>
            <a:r>
              <a:rPr lang="et-EE" sz="2400" b="1" dirty="0" err="1" smtClean="0"/>
              <a:t>please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contact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your</a:t>
            </a:r>
            <a:r>
              <a:rPr lang="et-EE" sz="2400" b="1" dirty="0" smtClean="0"/>
              <a:t> host </a:t>
            </a:r>
            <a:r>
              <a:rPr lang="et-EE" sz="2400" b="1" dirty="0" err="1" smtClean="0"/>
              <a:t>institution</a:t>
            </a:r>
            <a:r>
              <a:rPr lang="et-EE" sz="2400" b="1" dirty="0" smtClean="0"/>
              <a:t> and </a:t>
            </a:r>
            <a:r>
              <a:rPr lang="et-EE" sz="2400" b="1" dirty="0" err="1" smtClean="0"/>
              <a:t>the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Council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immediately</a:t>
            </a:r>
            <a:r>
              <a:rPr lang="et-EE" sz="2400" dirty="0" smtClean="0"/>
              <a:t>. </a:t>
            </a:r>
            <a:r>
              <a:rPr lang="et-EE" sz="2400" dirty="0" err="1" smtClean="0"/>
              <a:t>You</a:t>
            </a:r>
            <a:r>
              <a:rPr lang="et-EE" sz="2400" dirty="0" smtClean="0"/>
              <a:t> </a:t>
            </a:r>
            <a:r>
              <a:rPr lang="et-EE" sz="2400" dirty="0" err="1" smtClean="0"/>
              <a:t>can</a:t>
            </a:r>
            <a:r>
              <a:rPr lang="et-EE" sz="2400" dirty="0" smtClean="0"/>
              <a:t> </a:t>
            </a:r>
            <a:r>
              <a:rPr lang="et-EE" sz="2400" dirty="0" err="1" smtClean="0"/>
              <a:t>allways</a:t>
            </a:r>
            <a:r>
              <a:rPr lang="et-EE" sz="2400" dirty="0" smtClean="0"/>
              <a:t> </a:t>
            </a:r>
            <a:r>
              <a:rPr lang="et-EE" sz="2400" dirty="0" err="1" smtClean="0"/>
              <a:t>ask</a:t>
            </a:r>
            <a:r>
              <a:rPr lang="et-EE" sz="2400" dirty="0" smtClean="0"/>
              <a:t> </a:t>
            </a:r>
            <a:r>
              <a:rPr lang="et-EE" sz="2400" dirty="0" err="1" smtClean="0"/>
              <a:t>us</a:t>
            </a:r>
            <a:r>
              <a:rPr lang="et-EE" sz="2400" dirty="0" smtClean="0"/>
              <a:t> </a:t>
            </a:r>
            <a:r>
              <a:rPr lang="et-EE" sz="2400" dirty="0" err="1" smtClean="0"/>
              <a:t>for</a:t>
            </a:r>
            <a:r>
              <a:rPr lang="et-EE" sz="2400" dirty="0" smtClean="0"/>
              <a:t> </a:t>
            </a:r>
            <a:r>
              <a:rPr lang="et-EE" sz="2400" dirty="0" err="1" smtClean="0"/>
              <a:t>advice</a:t>
            </a:r>
            <a:r>
              <a:rPr lang="et-EE" sz="2400" dirty="0" smtClean="0"/>
              <a:t>.</a:t>
            </a:r>
          </a:p>
          <a:p>
            <a:pPr marL="0" indent="0">
              <a:buNone/>
            </a:pPr>
            <a:r>
              <a:rPr lang="et-EE" sz="2400" b="1" dirty="0" smtClean="0"/>
              <a:t>NB!</a:t>
            </a:r>
            <a:r>
              <a:rPr lang="et-EE" sz="2400" dirty="0" smtClean="0"/>
              <a:t> </a:t>
            </a:r>
            <a:r>
              <a:rPr lang="et-EE" sz="2400" dirty="0" err="1" smtClean="0"/>
              <a:t>The</a:t>
            </a:r>
            <a:r>
              <a:rPr lang="et-EE" sz="2400" dirty="0" smtClean="0"/>
              <a:t> Estonian </a:t>
            </a:r>
            <a:r>
              <a:rPr lang="et-EE" sz="2400" dirty="0" err="1" smtClean="0"/>
              <a:t>Research</a:t>
            </a:r>
            <a:r>
              <a:rPr lang="et-EE" sz="2400" dirty="0" smtClean="0"/>
              <a:t> </a:t>
            </a:r>
            <a:r>
              <a:rPr lang="et-EE" sz="2400" dirty="0" err="1" smtClean="0"/>
              <a:t>Council</a:t>
            </a:r>
            <a:r>
              <a:rPr lang="et-EE" sz="2400" dirty="0" smtClean="0"/>
              <a:t> </a:t>
            </a:r>
            <a:r>
              <a:rPr lang="et-EE" sz="2400" dirty="0" err="1" smtClean="0"/>
              <a:t>will</a:t>
            </a:r>
            <a:r>
              <a:rPr lang="et-EE" sz="2400" dirty="0" smtClean="0"/>
              <a:t> audit </a:t>
            </a:r>
            <a:r>
              <a:rPr lang="et-EE" sz="2400" dirty="0" err="1" smtClean="0"/>
              <a:t>the</a:t>
            </a:r>
            <a:r>
              <a:rPr lang="et-EE" sz="2400" dirty="0" smtClean="0"/>
              <a:t> </a:t>
            </a:r>
            <a:r>
              <a:rPr lang="et-EE" sz="2400" dirty="0" err="1" smtClean="0"/>
              <a:t>fulfilment</a:t>
            </a:r>
            <a:r>
              <a:rPr lang="et-EE" sz="2400" dirty="0" smtClean="0"/>
              <a:t> of </a:t>
            </a:r>
            <a:r>
              <a:rPr lang="et-EE" sz="2400" dirty="0" err="1" smtClean="0"/>
              <a:t>conditions</a:t>
            </a:r>
            <a:r>
              <a:rPr lang="et-EE" sz="2400" dirty="0" smtClean="0"/>
              <a:t>. </a:t>
            </a:r>
            <a:endParaRPr lang="et-EE" sz="2400" dirty="0"/>
          </a:p>
          <a:p>
            <a:r>
              <a:rPr lang="en-US" sz="2400" dirty="0"/>
              <a:t>Upon publication of the </a:t>
            </a:r>
            <a:r>
              <a:rPr lang="et-EE" sz="2400" dirty="0" err="1" smtClean="0"/>
              <a:t>project</a:t>
            </a:r>
            <a:r>
              <a:rPr lang="et-EE" sz="2400" dirty="0" smtClean="0"/>
              <a:t> </a:t>
            </a:r>
            <a:r>
              <a:rPr lang="en-US" sz="2400" dirty="0" smtClean="0"/>
              <a:t>results, </a:t>
            </a:r>
            <a:r>
              <a:rPr lang="en-US" sz="2400" dirty="0"/>
              <a:t>it is indicated which funds were used for the implementation of the research project</a:t>
            </a:r>
            <a:r>
              <a:rPr lang="en-US" sz="2400" b="1" dirty="0"/>
              <a:t>. Scientific articles which do not contain such an indication</a:t>
            </a:r>
            <a:r>
              <a:rPr lang="et-EE" sz="2400" b="1" dirty="0"/>
              <a:t> </a:t>
            </a:r>
            <a:r>
              <a:rPr lang="et-EE" sz="2400" b="1" dirty="0" smtClean="0"/>
              <a:t>(= </a:t>
            </a:r>
            <a:r>
              <a:rPr lang="et-EE" sz="2400" b="1" dirty="0" err="1"/>
              <a:t>acknowledgement</a:t>
            </a:r>
            <a:r>
              <a:rPr lang="et-EE" sz="2400" b="1" dirty="0"/>
              <a:t>) </a:t>
            </a:r>
            <a:r>
              <a:rPr lang="en-US" sz="2400" b="1" dirty="0" smtClean="0"/>
              <a:t>will </a:t>
            </a:r>
            <a:r>
              <a:rPr lang="en-US" sz="2400" b="1" dirty="0"/>
              <a:t>not be considered in the final </a:t>
            </a:r>
            <a:r>
              <a:rPr lang="en-US" sz="2400" b="1" dirty="0" smtClean="0"/>
              <a:t>report</a:t>
            </a:r>
            <a:r>
              <a:rPr lang="et-EE" sz="2400" b="1" dirty="0" smtClean="0"/>
              <a:t>;</a:t>
            </a:r>
          </a:p>
          <a:p>
            <a:r>
              <a:rPr lang="et-EE" sz="2400" dirty="0" err="1" smtClean="0"/>
              <a:t>Please</a:t>
            </a:r>
            <a:r>
              <a:rPr lang="et-EE" sz="2400" dirty="0" smtClean="0"/>
              <a:t> </a:t>
            </a:r>
            <a:r>
              <a:rPr lang="et-EE" sz="2400" dirty="0" err="1" smtClean="0"/>
              <a:t>think</a:t>
            </a:r>
            <a:r>
              <a:rPr lang="et-EE" sz="2400" dirty="0" smtClean="0"/>
              <a:t> </a:t>
            </a:r>
            <a:r>
              <a:rPr lang="et-EE" sz="2400" dirty="0" err="1" smtClean="0"/>
              <a:t>already</a:t>
            </a:r>
            <a:r>
              <a:rPr lang="et-EE" sz="2400" dirty="0" smtClean="0"/>
              <a:t> </a:t>
            </a:r>
            <a:r>
              <a:rPr lang="et-EE" sz="2400" dirty="0" err="1" smtClean="0"/>
              <a:t>during</a:t>
            </a:r>
            <a:r>
              <a:rPr lang="et-EE" sz="2400" dirty="0" smtClean="0"/>
              <a:t> </a:t>
            </a:r>
            <a:r>
              <a:rPr lang="et-EE" sz="2400" dirty="0" err="1" smtClean="0"/>
              <a:t>the</a:t>
            </a:r>
            <a:r>
              <a:rPr lang="et-EE" sz="2400" dirty="0" smtClean="0"/>
              <a:t> </a:t>
            </a:r>
            <a:r>
              <a:rPr lang="et-EE" sz="2400" dirty="0" err="1" smtClean="0"/>
              <a:t>project</a:t>
            </a:r>
            <a:r>
              <a:rPr lang="et-EE" sz="2400" dirty="0" smtClean="0"/>
              <a:t> </a:t>
            </a:r>
            <a:r>
              <a:rPr lang="et-EE" sz="2400" b="1" dirty="0" err="1" smtClean="0"/>
              <a:t>how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the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results</a:t>
            </a:r>
            <a:r>
              <a:rPr lang="et-EE" sz="2400" b="1" dirty="0" smtClean="0"/>
              <a:t> of </a:t>
            </a:r>
            <a:r>
              <a:rPr lang="et-EE" sz="2400" b="1" dirty="0" err="1" smtClean="0"/>
              <a:t>the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project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could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be</a:t>
            </a:r>
            <a:r>
              <a:rPr lang="et-EE" sz="2400" b="1" dirty="0" smtClean="0"/>
              <a:t> made </a:t>
            </a:r>
            <a:r>
              <a:rPr lang="et-EE" sz="2400" b="1" dirty="0" err="1" smtClean="0"/>
              <a:t>public</a:t>
            </a:r>
            <a:r>
              <a:rPr lang="et-EE" sz="2400" b="1" dirty="0" smtClean="0"/>
              <a:t> in a </a:t>
            </a:r>
            <a:r>
              <a:rPr lang="et-EE" sz="2400" b="1" dirty="0" err="1" smtClean="0"/>
              <a:t>clear</a:t>
            </a:r>
            <a:r>
              <a:rPr lang="et-EE" sz="2400" b="1" dirty="0" smtClean="0"/>
              <a:t> and </a:t>
            </a:r>
            <a:r>
              <a:rPr lang="et-EE" sz="2400" b="1" dirty="0" err="1" smtClean="0"/>
              <a:t>understandable</a:t>
            </a:r>
            <a:r>
              <a:rPr lang="et-EE" sz="2400" b="1" dirty="0" smtClean="0"/>
              <a:t>  </a:t>
            </a:r>
            <a:r>
              <a:rPr lang="et-EE" sz="2400" b="1" dirty="0" err="1" smtClean="0"/>
              <a:t>way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for</a:t>
            </a:r>
            <a:r>
              <a:rPr lang="et-EE" sz="2400" b="1" dirty="0" smtClean="0"/>
              <a:t> „</a:t>
            </a:r>
            <a:r>
              <a:rPr lang="et-EE" sz="2400" b="1" dirty="0" err="1" smtClean="0"/>
              <a:t>common</a:t>
            </a:r>
            <a:r>
              <a:rPr lang="et-EE" sz="2400" b="1" dirty="0" smtClean="0"/>
              <a:t> </a:t>
            </a:r>
            <a:r>
              <a:rPr lang="et-EE" sz="2400" b="1" dirty="0" err="1" smtClean="0"/>
              <a:t>people</a:t>
            </a:r>
            <a:r>
              <a:rPr lang="et-EE" sz="2400" b="1" dirty="0" smtClean="0"/>
              <a:t>“. </a:t>
            </a:r>
            <a:endParaRPr lang="et-EE" sz="2400" b="1" dirty="0"/>
          </a:p>
        </p:txBody>
      </p:sp>
    </p:spTree>
    <p:extLst>
      <p:ext uri="{BB962C8B-B14F-4D97-AF65-F5344CB8AC3E}">
        <p14:creationId xmlns:p14="http://schemas.microsoft.com/office/powerpoint/2010/main" val="168347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38"/>
    </mc:Choice>
    <mc:Fallback xmlns="">
      <p:transition spd="slow" advTm="8938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et-EE" sz="3600" dirty="0" err="1"/>
              <a:t>More</a:t>
            </a:r>
            <a:r>
              <a:rPr lang="et-EE" sz="3600" dirty="0"/>
              <a:t> </a:t>
            </a:r>
            <a:r>
              <a:rPr lang="et-EE" sz="3600" dirty="0" err="1"/>
              <a:t>information</a:t>
            </a:r>
            <a:endParaRPr lang="et-EE" sz="36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18356" y="623000"/>
            <a:ext cx="8507288" cy="6118368"/>
          </a:xfrm>
        </p:spPr>
        <p:txBody>
          <a:bodyPr>
            <a:noAutofit/>
          </a:bodyPr>
          <a:lstStyle/>
          <a:p>
            <a:r>
              <a:rPr lang="et-EE" sz="2800" b="1" dirty="0" smtClean="0"/>
              <a:t>New </a:t>
            </a:r>
            <a:r>
              <a:rPr lang="et-EE" sz="2800" b="1" dirty="0" err="1" smtClean="0"/>
              <a:t>system</a:t>
            </a:r>
            <a:r>
              <a:rPr lang="et-EE" sz="2800" b="1" dirty="0" smtClean="0"/>
              <a:t> of </a:t>
            </a:r>
            <a:r>
              <a:rPr lang="et-EE" sz="2800" b="1" dirty="0" err="1" smtClean="0"/>
              <a:t>research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grants</a:t>
            </a:r>
            <a:r>
              <a:rPr lang="et-EE" sz="2800" b="1" dirty="0" smtClean="0"/>
              <a:t> and </a:t>
            </a:r>
            <a:r>
              <a:rPr lang="et-EE" sz="2800" b="1" dirty="0" err="1" smtClean="0"/>
              <a:t>baseline</a:t>
            </a:r>
            <a:r>
              <a:rPr lang="et-EE" sz="2800" b="1" dirty="0" smtClean="0"/>
              <a:t> </a:t>
            </a:r>
            <a:r>
              <a:rPr lang="et-EE" sz="2800" b="1" smtClean="0"/>
              <a:t>funding: </a:t>
            </a:r>
            <a:r>
              <a:rPr lang="et-EE" sz="2800" dirty="0" smtClean="0">
                <a:hlinkClick r:id="rId2"/>
              </a:rPr>
              <a:t>http</a:t>
            </a:r>
            <a:r>
              <a:rPr lang="et-EE" sz="2800" dirty="0">
                <a:hlinkClick r:id="rId2"/>
              </a:rPr>
              <a:t>://www.etag.ee/wp-content/uploads/2016/10/Uurimistoetuste_ja_tegevustoetuse_uus_s%C3%BCsteem_ETAg_2016.pdf</a:t>
            </a:r>
            <a:r>
              <a:rPr lang="et-EE" sz="2800" dirty="0"/>
              <a:t> </a:t>
            </a:r>
          </a:p>
          <a:p>
            <a:r>
              <a:rPr lang="et-EE" sz="2800" b="1" dirty="0" err="1" smtClean="0"/>
              <a:t>Call</a:t>
            </a:r>
            <a:r>
              <a:rPr lang="et-EE" sz="2800" b="1" dirty="0" smtClean="0"/>
              <a:t> 2017:</a:t>
            </a:r>
          </a:p>
          <a:p>
            <a:pPr marL="0" indent="0">
              <a:buNone/>
            </a:pPr>
            <a:r>
              <a:rPr lang="et-EE" sz="2800" dirty="0" smtClean="0">
                <a:hlinkClick r:id="rId3"/>
              </a:rPr>
              <a:t>http</a:t>
            </a:r>
            <a:r>
              <a:rPr lang="et-EE" sz="2800" dirty="0">
                <a:hlinkClick r:id="rId3"/>
              </a:rPr>
              <a:t>://www.etag.ee/en/funding/research-funding/personal-research-funding/new-call-2017</a:t>
            </a:r>
            <a:r>
              <a:rPr lang="et-EE" sz="2800" dirty="0" smtClean="0">
                <a:hlinkClick r:id="rId3"/>
              </a:rPr>
              <a:t>/</a:t>
            </a:r>
            <a:r>
              <a:rPr lang="et-EE" sz="2800" dirty="0" smtClean="0"/>
              <a:t> </a:t>
            </a:r>
            <a:endParaRPr lang="et-EE" sz="1000" dirty="0"/>
          </a:p>
          <a:p>
            <a:r>
              <a:rPr lang="et-EE" sz="2800" b="1" dirty="0" smtClean="0"/>
              <a:t>General </a:t>
            </a:r>
            <a:r>
              <a:rPr lang="et-EE" sz="2800" b="1" dirty="0" err="1" smtClean="0"/>
              <a:t>information</a:t>
            </a:r>
            <a:r>
              <a:rPr lang="et-EE" sz="2800" b="1" dirty="0" smtClean="0"/>
              <a:t>: Siret Rutiku </a:t>
            </a:r>
            <a:r>
              <a:rPr lang="et-EE" sz="2800" dirty="0" smtClean="0"/>
              <a:t>(</a:t>
            </a:r>
            <a:r>
              <a:rPr lang="et-EE" sz="2800" dirty="0" smtClean="0">
                <a:hlinkClick r:id="rId4"/>
              </a:rPr>
              <a:t>siret.rutiku@etag.ee</a:t>
            </a:r>
            <a:r>
              <a:rPr lang="et-EE" sz="2800" dirty="0" smtClean="0"/>
              <a:t>, tel 731 7381)</a:t>
            </a:r>
          </a:p>
          <a:p>
            <a:pPr marL="0" indent="0">
              <a:buNone/>
            </a:pPr>
            <a:endParaRPr lang="et-EE" sz="1000" dirty="0" smtClean="0"/>
          </a:p>
          <a:p>
            <a:r>
              <a:rPr lang="et-EE" sz="2800" b="1" dirty="0" smtClean="0"/>
              <a:t>PUT </a:t>
            </a:r>
            <a:r>
              <a:rPr lang="et-EE" sz="2800" b="1" dirty="0" err="1" smtClean="0"/>
              <a:t>Postdoc</a:t>
            </a:r>
            <a:r>
              <a:rPr lang="et-EE" sz="2800" b="1" dirty="0" smtClean="0"/>
              <a:t>: Kadri </a:t>
            </a:r>
            <a:r>
              <a:rPr lang="et-EE" sz="2800" b="1" dirty="0"/>
              <a:t>Mäger </a:t>
            </a:r>
            <a:endParaRPr lang="et-EE" sz="2800" b="1" dirty="0" smtClean="0"/>
          </a:p>
          <a:p>
            <a:pPr marL="0" indent="0">
              <a:buNone/>
            </a:pPr>
            <a:r>
              <a:rPr lang="et-EE" sz="2800" dirty="0" smtClean="0"/>
              <a:t>(</a:t>
            </a:r>
            <a:r>
              <a:rPr lang="et-EE" sz="2800" dirty="0">
                <a:hlinkClick r:id="rId5"/>
              </a:rPr>
              <a:t>kadri.mäger@etag.ee</a:t>
            </a:r>
            <a:r>
              <a:rPr lang="et-EE" sz="2800" dirty="0"/>
              <a:t>, tel </a:t>
            </a:r>
            <a:r>
              <a:rPr lang="et-EE" sz="2800" dirty="0" smtClean="0"/>
              <a:t>731 7358)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97"/>
    </mc:Choice>
    <mc:Fallback xmlns="">
      <p:transition spd="slow" advTm="889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552" y="0"/>
            <a:ext cx="8229600" cy="692696"/>
          </a:xfrm>
        </p:spPr>
        <p:txBody>
          <a:bodyPr/>
          <a:lstStyle/>
          <a:p>
            <a:r>
              <a:rPr lang="et-EE" sz="3600" dirty="0" err="1" smtClean="0"/>
              <a:t>Previous</a:t>
            </a:r>
            <a:r>
              <a:rPr lang="et-EE" sz="3600" dirty="0" smtClean="0"/>
              <a:t> </a:t>
            </a:r>
            <a:r>
              <a:rPr lang="et-EE" sz="3600" dirty="0" err="1" smtClean="0"/>
              <a:t>Call</a:t>
            </a:r>
            <a:r>
              <a:rPr lang="et-EE" sz="3600" dirty="0" smtClean="0"/>
              <a:t> (2016) (1/2)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630460"/>
              </p:ext>
            </p:extLst>
          </p:nvPr>
        </p:nvGraphicFramePr>
        <p:xfrm>
          <a:off x="408222" y="1114195"/>
          <a:ext cx="8327555" cy="5061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9197"/>
                <a:gridCol w="644596"/>
                <a:gridCol w="1289985"/>
                <a:gridCol w="1073279"/>
                <a:gridCol w="726921"/>
                <a:gridCol w="1296144"/>
                <a:gridCol w="973453"/>
                <a:gridCol w="93980"/>
              </a:tblGrid>
              <a:tr h="43423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 </a:t>
                      </a:r>
                      <a:r>
                        <a:rPr lang="et-EE" sz="1800" dirty="0" err="1" smtClean="0">
                          <a:effectLst/>
                        </a:rPr>
                        <a:t>Research</a:t>
                      </a:r>
                      <a:r>
                        <a:rPr lang="et-EE" sz="1800" dirty="0" smtClean="0">
                          <a:effectLst/>
                        </a:rPr>
                        <a:t> </a:t>
                      </a:r>
                      <a:r>
                        <a:rPr lang="et-EE" sz="1800" dirty="0" err="1" smtClean="0">
                          <a:effectLst/>
                        </a:rPr>
                        <a:t>Field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err="1" smtClean="0">
                          <a:effectLst/>
                        </a:rPr>
                        <a:t>Processed</a:t>
                      </a:r>
                      <a:r>
                        <a:rPr lang="et-EE" sz="1800" dirty="0" smtClean="0">
                          <a:effectLst/>
                        </a:rPr>
                        <a:t> </a:t>
                      </a:r>
                      <a:r>
                        <a:rPr lang="et-EE" sz="1800" dirty="0" err="1" smtClean="0">
                          <a:effectLst/>
                        </a:rPr>
                        <a:t>applications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err="1" smtClean="0">
                          <a:effectLst/>
                        </a:rPr>
                        <a:t>Funded</a:t>
                      </a:r>
                      <a:r>
                        <a:rPr lang="et-EE" sz="1800" dirty="0" smtClean="0">
                          <a:effectLst/>
                        </a:rPr>
                        <a:t> </a:t>
                      </a:r>
                      <a:r>
                        <a:rPr lang="et-EE" sz="1800" dirty="0" err="1" smtClean="0">
                          <a:effectLst/>
                        </a:rPr>
                        <a:t>applications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638140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Start-</a:t>
                      </a:r>
                      <a:r>
                        <a:rPr lang="et-EE" sz="1800" dirty="0" err="1" smtClean="0">
                          <a:effectLst/>
                        </a:rPr>
                        <a:t>up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err="1" smtClean="0">
                          <a:effectLst/>
                        </a:rPr>
                        <a:t>Exploratory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800" dirty="0" smtClean="0">
                          <a:effectLst/>
                        </a:rPr>
                        <a:t>Start-</a:t>
                      </a:r>
                      <a:r>
                        <a:rPr lang="et-EE" sz="1800" dirty="0" err="1" smtClean="0">
                          <a:effectLst/>
                        </a:rPr>
                        <a:t>up</a:t>
                      </a:r>
                      <a:endParaRPr lang="et-EE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err="1" smtClean="0">
                          <a:effectLst/>
                        </a:rPr>
                        <a:t>Exploratory</a:t>
                      </a:r>
                      <a:endParaRPr lang="et-E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TOTAL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100">
                          <a:effectLst/>
                        </a:rPr>
                        <a:t> </a:t>
                      </a:r>
                      <a:endParaRPr lang="et-E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89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err="1" smtClean="0">
                          <a:effectLst/>
                        </a:rPr>
                        <a:t>Biosciences</a:t>
                      </a:r>
                      <a:r>
                        <a:rPr lang="et-EE" sz="1800" dirty="0" smtClean="0">
                          <a:effectLst/>
                        </a:rPr>
                        <a:t> and </a:t>
                      </a:r>
                      <a:r>
                        <a:rPr lang="et-EE" sz="1800" dirty="0" err="1" smtClean="0">
                          <a:effectLst/>
                        </a:rPr>
                        <a:t>Environment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29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49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78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7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12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19 (24%)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100">
                          <a:effectLst/>
                        </a:rPr>
                        <a:t> </a:t>
                      </a:r>
                      <a:endParaRPr lang="et-E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8955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800" dirty="0" smtClean="0">
                          <a:effectLst/>
                        </a:rPr>
                        <a:t>Natural </a:t>
                      </a:r>
                      <a:r>
                        <a:rPr lang="et-EE" sz="1800" dirty="0" err="1" smtClean="0">
                          <a:effectLst/>
                        </a:rPr>
                        <a:t>Sciences</a:t>
                      </a:r>
                      <a:r>
                        <a:rPr lang="et-EE" sz="1800" dirty="0" smtClean="0">
                          <a:effectLst/>
                        </a:rPr>
                        <a:t> and </a:t>
                      </a:r>
                      <a:r>
                        <a:rPr lang="et-EE" sz="1800" dirty="0" err="1" smtClean="0">
                          <a:effectLst/>
                        </a:rPr>
                        <a:t>Engineering</a:t>
                      </a:r>
                      <a:endParaRPr lang="et-EE" sz="1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30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87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117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11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18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29 (25%)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100" dirty="0">
                          <a:effectLst/>
                        </a:rPr>
                        <a:t> </a:t>
                      </a:r>
                      <a:endParaRPr lang="et-E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4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err="1" smtClean="0">
                          <a:effectLst/>
                        </a:rPr>
                        <a:t>Health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5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31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36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1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13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14 (39%)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100">
                          <a:effectLst/>
                        </a:rPr>
                        <a:t> </a:t>
                      </a:r>
                      <a:endParaRPr lang="et-E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89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Culture</a:t>
                      </a:r>
                      <a:r>
                        <a:rPr lang="et-EE" sz="1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t-EE" sz="18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Society</a:t>
                      </a:r>
                      <a:endParaRPr lang="et-E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33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56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89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7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18 (20%)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100" dirty="0">
                          <a:effectLst/>
                        </a:rPr>
                        <a:t> </a:t>
                      </a:r>
                      <a:endParaRPr lang="et-E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4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err="1" smtClean="0">
                          <a:effectLst/>
                        </a:rPr>
                        <a:t>Postdoc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 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 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35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 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>
                          <a:effectLst/>
                        </a:rPr>
                        <a:t> </a:t>
                      </a:r>
                      <a:endParaRPr lang="et-EE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9 (26%)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100" dirty="0">
                          <a:effectLst/>
                        </a:rPr>
                        <a:t> </a:t>
                      </a:r>
                      <a:endParaRPr lang="et-E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4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err="1" smtClean="0">
                          <a:effectLst/>
                        </a:rPr>
                        <a:t>Total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97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223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355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26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54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89 (25%)</a:t>
                      </a:r>
                      <a:endParaRPr lang="et-EE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t-EE" sz="1100" dirty="0">
                          <a:effectLst/>
                        </a:rPr>
                        <a:t> </a:t>
                      </a:r>
                      <a:endParaRPr lang="et-E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79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92"/>
    </mc:Choice>
    <mc:Fallback xmlns="">
      <p:transition spd="slow" advTm="6692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et-EE" sz="3600" dirty="0" err="1"/>
              <a:t>Funding</a:t>
            </a:r>
            <a:r>
              <a:rPr lang="et-EE" sz="3600" dirty="0"/>
              <a:t> </a:t>
            </a:r>
            <a:r>
              <a:rPr lang="et-EE" sz="3600" dirty="0" err="1"/>
              <a:t>Officers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712968" cy="5112568"/>
          </a:xfrm>
        </p:spPr>
        <p:txBody>
          <a:bodyPr>
            <a:normAutofit fontScale="85000" lnSpcReduction="10000"/>
          </a:bodyPr>
          <a:lstStyle/>
          <a:p>
            <a:r>
              <a:rPr lang="et-EE" b="1" u="sng" dirty="0" err="1"/>
              <a:t>Biosciences</a:t>
            </a:r>
            <a:r>
              <a:rPr lang="et-EE" b="1" u="sng" dirty="0"/>
              <a:t> and </a:t>
            </a:r>
            <a:r>
              <a:rPr lang="et-EE" b="1" u="sng" dirty="0" err="1" smtClean="0"/>
              <a:t>Environment</a:t>
            </a:r>
            <a:r>
              <a:rPr lang="et-EE" b="1" u="sng" dirty="0" smtClean="0"/>
              <a:t>:</a:t>
            </a:r>
          </a:p>
          <a:p>
            <a:pPr marL="0" indent="0">
              <a:buNone/>
            </a:pPr>
            <a:r>
              <a:rPr lang="nn-NO" b="1" dirty="0"/>
              <a:t>Silja </a:t>
            </a:r>
            <a:r>
              <a:rPr lang="nn-NO" b="1" dirty="0" smtClean="0"/>
              <a:t>Moik</a:t>
            </a:r>
            <a:r>
              <a:rPr lang="et-EE" b="1" dirty="0" smtClean="0"/>
              <a:t> </a:t>
            </a:r>
            <a:r>
              <a:rPr lang="et-EE" dirty="0" smtClean="0"/>
              <a:t>(</a:t>
            </a:r>
            <a:r>
              <a:rPr lang="nn-NO" dirty="0" smtClean="0"/>
              <a:t>tel 731</a:t>
            </a:r>
            <a:r>
              <a:rPr lang="et-EE" dirty="0" smtClean="0"/>
              <a:t> </a:t>
            </a:r>
            <a:r>
              <a:rPr lang="nn-NO" dirty="0" smtClean="0"/>
              <a:t>7366</a:t>
            </a:r>
            <a:r>
              <a:rPr lang="nn-NO" dirty="0"/>
              <a:t>, </a:t>
            </a:r>
            <a:r>
              <a:rPr lang="nn-NO" dirty="0" smtClean="0">
                <a:hlinkClick r:id="rId2"/>
              </a:rPr>
              <a:t>silja.moik@etag.ee</a:t>
            </a:r>
            <a:r>
              <a:rPr lang="et-EE" dirty="0" smtClean="0"/>
              <a:t>)</a:t>
            </a:r>
          </a:p>
          <a:p>
            <a:pPr marL="0" indent="0">
              <a:buNone/>
            </a:pPr>
            <a:endParaRPr lang="et-EE" dirty="0" smtClean="0"/>
          </a:p>
          <a:p>
            <a:r>
              <a:rPr lang="et-EE" b="1" u="sng" dirty="0"/>
              <a:t>Natural </a:t>
            </a:r>
            <a:r>
              <a:rPr lang="et-EE" b="1" u="sng" dirty="0" err="1"/>
              <a:t>Sciences</a:t>
            </a:r>
            <a:r>
              <a:rPr lang="et-EE" b="1" u="sng" dirty="0"/>
              <a:t> and </a:t>
            </a:r>
            <a:r>
              <a:rPr lang="et-EE" b="1" u="sng" dirty="0" err="1" smtClean="0"/>
              <a:t>Engineering</a:t>
            </a:r>
            <a:r>
              <a:rPr lang="et-EE" b="1" u="sng" dirty="0" smtClean="0"/>
              <a:t>:</a:t>
            </a:r>
            <a:endParaRPr lang="et-EE" b="1" u="sng" dirty="0"/>
          </a:p>
          <a:p>
            <a:pPr marL="0" indent="0">
              <a:buNone/>
            </a:pPr>
            <a:r>
              <a:rPr lang="et-EE" b="1" dirty="0"/>
              <a:t>Rainer Randmeri </a:t>
            </a:r>
            <a:r>
              <a:rPr lang="et-EE" dirty="0"/>
              <a:t>(tel 731 7367, </a:t>
            </a:r>
            <a:r>
              <a:rPr lang="et-EE" dirty="0">
                <a:hlinkClick r:id="rId3"/>
              </a:rPr>
              <a:t>rainer.randmeri@etag.ee</a:t>
            </a:r>
            <a:r>
              <a:rPr lang="et-EE" dirty="0" smtClean="0"/>
              <a:t>)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b="1" u="sng" dirty="0" err="1" smtClean="0"/>
              <a:t>Health</a:t>
            </a:r>
            <a:r>
              <a:rPr lang="et-EE" b="1" u="sng" dirty="0" smtClean="0"/>
              <a:t>:</a:t>
            </a:r>
            <a:endParaRPr lang="et-EE" b="1" u="sng" dirty="0"/>
          </a:p>
          <a:p>
            <a:pPr marL="0" indent="0">
              <a:buNone/>
            </a:pPr>
            <a:r>
              <a:rPr lang="nn-NO" b="1" dirty="0"/>
              <a:t>Iige Maalmann</a:t>
            </a:r>
            <a:r>
              <a:rPr lang="et-EE" b="1" dirty="0"/>
              <a:t> </a:t>
            </a:r>
            <a:r>
              <a:rPr lang="et-EE" dirty="0"/>
              <a:t>(</a:t>
            </a:r>
            <a:r>
              <a:rPr lang="nn-NO" dirty="0"/>
              <a:t>tel 731</a:t>
            </a:r>
            <a:r>
              <a:rPr lang="et-EE" dirty="0"/>
              <a:t> </a:t>
            </a:r>
            <a:r>
              <a:rPr lang="nn-NO" dirty="0"/>
              <a:t>7363, </a:t>
            </a:r>
            <a:r>
              <a:rPr lang="nn-NO" dirty="0">
                <a:hlinkClick r:id="rId4"/>
              </a:rPr>
              <a:t>iige.maalmann@etag.ee</a:t>
            </a:r>
            <a:r>
              <a:rPr lang="et-EE" dirty="0" smtClean="0"/>
              <a:t>)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b="1" u="sng" dirty="0" err="1"/>
              <a:t>Culture</a:t>
            </a:r>
            <a:r>
              <a:rPr lang="et-EE" b="1" u="sng" dirty="0"/>
              <a:t> and </a:t>
            </a:r>
            <a:r>
              <a:rPr lang="et-EE" b="1" u="sng" dirty="0" err="1" smtClean="0"/>
              <a:t>Society</a:t>
            </a:r>
            <a:r>
              <a:rPr lang="et-EE" b="1" u="sng" dirty="0" smtClean="0"/>
              <a:t>: </a:t>
            </a:r>
          </a:p>
          <a:p>
            <a:pPr marL="0" indent="0">
              <a:buNone/>
            </a:pPr>
            <a:r>
              <a:rPr lang="et-EE" b="1" dirty="0"/>
              <a:t>Madis </a:t>
            </a:r>
            <a:r>
              <a:rPr lang="et-EE" b="1" dirty="0" smtClean="0"/>
              <a:t>Saluveer </a:t>
            </a:r>
            <a:r>
              <a:rPr lang="et-EE" dirty="0" smtClean="0"/>
              <a:t>(tel 730 0326</a:t>
            </a:r>
            <a:r>
              <a:rPr lang="et-EE" dirty="0"/>
              <a:t>, </a:t>
            </a:r>
            <a:r>
              <a:rPr lang="et-EE" dirty="0" smtClean="0">
                <a:hlinkClick r:id="rId5"/>
              </a:rPr>
              <a:t>madis.saluveer@etag.ee</a:t>
            </a:r>
            <a:r>
              <a:rPr lang="et-EE" dirty="0" smtClean="0"/>
              <a:t>)</a:t>
            </a:r>
          </a:p>
          <a:p>
            <a:pPr marL="0" indent="0">
              <a:buNone/>
            </a:pPr>
            <a:endParaRPr lang="et-EE" b="1" dirty="0" smtClean="0"/>
          </a:p>
          <a:p>
            <a:pPr marL="0" indent="0">
              <a:buNone/>
            </a:pPr>
            <a:endParaRPr lang="et-EE" b="1" dirty="0" smtClean="0"/>
          </a:p>
        </p:txBody>
      </p:sp>
    </p:spTree>
    <p:extLst>
      <p:ext uri="{BB962C8B-B14F-4D97-AF65-F5344CB8AC3E}">
        <p14:creationId xmlns:p14="http://schemas.microsoft.com/office/powerpoint/2010/main" val="744129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83152" cy="620688"/>
          </a:xfrm>
        </p:spPr>
        <p:txBody>
          <a:bodyPr/>
          <a:lstStyle/>
          <a:p>
            <a:r>
              <a:rPr lang="et-EE" sz="3600" dirty="0" err="1" smtClean="0">
                <a:solidFill>
                  <a:srgbClr val="7030A0"/>
                </a:solidFill>
              </a:rPr>
              <a:t>Previous</a:t>
            </a:r>
            <a:r>
              <a:rPr lang="et-EE" sz="3600" dirty="0" smtClean="0">
                <a:solidFill>
                  <a:srgbClr val="7030A0"/>
                </a:solidFill>
              </a:rPr>
              <a:t> </a:t>
            </a:r>
            <a:r>
              <a:rPr lang="et-EE" sz="3600" dirty="0" err="1" smtClean="0">
                <a:solidFill>
                  <a:srgbClr val="7030A0"/>
                </a:solidFill>
              </a:rPr>
              <a:t>Call</a:t>
            </a:r>
            <a:r>
              <a:rPr lang="et-EE" sz="3600" dirty="0" smtClean="0">
                <a:solidFill>
                  <a:srgbClr val="7030A0"/>
                </a:solidFill>
              </a:rPr>
              <a:t> (2016)(2/2)</a:t>
            </a:r>
            <a:endParaRPr lang="et-EE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 smtClean="0"/>
              <a:t> </a:t>
            </a:r>
            <a:endParaRPr lang="et-EE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32853"/>
              </p:ext>
            </p:extLst>
          </p:nvPr>
        </p:nvGraphicFramePr>
        <p:xfrm>
          <a:off x="323528" y="1124743"/>
          <a:ext cx="8640961" cy="5511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3089"/>
                <a:gridCol w="1157272"/>
                <a:gridCol w="1388726"/>
                <a:gridCol w="1388726"/>
                <a:gridCol w="1388726"/>
                <a:gridCol w="1234422"/>
              </a:tblGrid>
              <a:tr h="60839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err="1" smtClean="0">
                          <a:effectLst/>
                        </a:rPr>
                        <a:t>Total</a:t>
                      </a:r>
                      <a:r>
                        <a:rPr lang="et-EE" sz="1800" dirty="0" smtClean="0">
                          <a:effectLst/>
                        </a:rPr>
                        <a:t> </a:t>
                      </a:r>
                      <a:r>
                        <a:rPr lang="et-EE" sz="1800" dirty="0" err="1" smtClean="0">
                          <a:effectLst/>
                        </a:rPr>
                        <a:t>funding</a:t>
                      </a:r>
                      <a:r>
                        <a:rPr lang="et-EE" sz="1800" dirty="0" smtClean="0">
                          <a:effectLst/>
                        </a:rPr>
                        <a:t> </a:t>
                      </a:r>
                      <a:r>
                        <a:rPr lang="et-EE" sz="1800" dirty="0" err="1" smtClean="0">
                          <a:effectLst/>
                        </a:rPr>
                        <a:t>applied</a:t>
                      </a:r>
                      <a:r>
                        <a:rPr lang="et-EE" sz="1800" baseline="0" dirty="0" smtClean="0">
                          <a:effectLst/>
                        </a:rPr>
                        <a:t> </a:t>
                      </a:r>
                      <a:r>
                        <a:rPr lang="et-EE" sz="1800" baseline="0" dirty="0" err="1" smtClean="0">
                          <a:effectLst/>
                        </a:rPr>
                        <a:t>for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err="1" smtClean="0">
                          <a:effectLst/>
                        </a:rPr>
                        <a:t>Total</a:t>
                      </a:r>
                      <a:r>
                        <a:rPr lang="et-EE" sz="1800" baseline="0" dirty="0" smtClean="0">
                          <a:effectLst/>
                        </a:rPr>
                        <a:t> </a:t>
                      </a:r>
                      <a:r>
                        <a:rPr lang="et-EE" sz="1800" baseline="0" dirty="0" err="1" smtClean="0">
                          <a:effectLst/>
                        </a:rPr>
                        <a:t>sum</a:t>
                      </a:r>
                      <a:r>
                        <a:rPr lang="et-EE" sz="1800" baseline="0" dirty="0" smtClean="0">
                          <a:effectLst/>
                        </a:rPr>
                        <a:t> of </a:t>
                      </a:r>
                      <a:r>
                        <a:rPr lang="et-EE" sz="1800" baseline="0" dirty="0" err="1" smtClean="0">
                          <a:effectLst/>
                        </a:rPr>
                        <a:t>funded</a:t>
                      </a:r>
                      <a:r>
                        <a:rPr lang="et-EE" sz="1800" baseline="0" dirty="0" smtClean="0">
                          <a:effectLst/>
                        </a:rPr>
                        <a:t> </a:t>
                      </a:r>
                      <a:r>
                        <a:rPr lang="et-EE" sz="1800" baseline="0" dirty="0" err="1" smtClean="0">
                          <a:effectLst/>
                        </a:rPr>
                        <a:t>applications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456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err="1" smtClean="0">
                          <a:effectLst/>
                        </a:rPr>
                        <a:t>Research</a:t>
                      </a:r>
                      <a:r>
                        <a:rPr lang="et-EE" sz="1800" dirty="0" smtClean="0">
                          <a:effectLst/>
                        </a:rPr>
                        <a:t> </a:t>
                      </a:r>
                      <a:r>
                        <a:rPr lang="et-EE" sz="1800" dirty="0" err="1" smtClean="0">
                          <a:effectLst/>
                        </a:rPr>
                        <a:t>field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Start-</a:t>
                      </a:r>
                      <a:r>
                        <a:rPr lang="et-EE" sz="1800" dirty="0" err="1" smtClean="0">
                          <a:effectLst/>
                        </a:rPr>
                        <a:t>up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err="1" smtClean="0">
                          <a:effectLst/>
                        </a:rPr>
                        <a:t>Exploratory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b="1" dirty="0" smtClean="0">
                          <a:effectLst/>
                        </a:rPr>
                        <a:t>TOTAL</a:t>
                      </a:r>
                      <a:endParaRPr lang="et-EE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Start-</a:t>
                      </a:r>
                      <a:r>
                        <a:rPr lang="et-EE" sz="1800" dirty="0" err="1" smtClean="0">
                          <a:effectLst/>
                        </a:rPr>
                        <a:t>up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smtClean="0">
                          <a:effectLst/>
                        </a:rPr>
                        <a:t>Exploratory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2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Biosciences</a:t>
                      </a:r>
                      <a:r>
                        <a:rPr lang="et-EE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t-EE" sz="18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Environment</a:t>
                      </a:r>
                      <a:endParaRPr lang="et-E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1 784 958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3 801 043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5 586 001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358 670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775 000</a:t>
                      </a:r>
                    </a:p>
                  </a:txBody>
                  <a:tcPr marL="9525" marR="9525" marT="9525" marB="0" anchor="b"/>
                </a:tc>
              </a:tr>
              <a:tr h="6685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Natural </a:t>
                      </a:r>
                      <a:r>
                        <a:rPr lang="et-EE" sz="18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Sciences</a:t>
                      </a:r>
                      <a:r>
                        <a:rPr lang="et-EE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t-EE" sz="18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Engineering</a:t>
                      </a:r>
                      <a:endParaRPr lang="et-E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2 183 805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7 034 525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9 218 330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508 800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968 498</a:t>
                      </a:r>
                    </a:p>
                  </a:txBody>
                  <a:tcPr marL="9525" marR="9525" marT="9525" marB="0" anchor="b"/>
                </a:tc>
              </a:tr>
              <a:tr h="608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Health</a:t>
                      </a:r>
                      <a:endParaRPr lang="et-E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387 100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2 090 709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2 477 809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55 561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788 548</a:t>
                      </a:r>
                    </a:p>
                  </a:txBody>
                  <a:tcPr marL="9525" marR="9525" marT="9525" marB="0" anchor="b"/>
                </a:tc>
              </a:tr>
              <a:tr h="672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Culture</a:t>
                      </a:r>
                      <a:r>
                        <a:rPr lang="et-EE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t-EE" sz="1800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Society</a:t>
                      </a:r>
                      <a:endParaRPr lang="et-EE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2 072 838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3 585 386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5 658 224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332 000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541 200</a:t>
                      </a:r>
                    </a:p>
                  </a:txBody>
                  <a:tcPr marL="9525" marR="9525" marT="9525" marB="0" anchor="b"/>
                </a:tc>
              </a:tr>
              <a:tr h="608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PUT </a:t>
                      </a:r>
                      <a:r>
                        <a:rPr lang="et-EE" sz="18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6 428 701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16 511 663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22 940 364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1 255 031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3 073 246</a:t>
                      </a:r>
                    </a:p>
                  </a:txBody>
                  <a:tcPr marL="9525" marR="9525" marT="9525" marB="0" anchor="b"/>
                </a:tc>
              </a:tr>
              <a:tr h="334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>
                          <a:effectLst/>
                        </a:rPr>
                        <a:t>PUT </a:t>
                      </a:r>
                      <a:r>
                        <a:rPr lang="et-EE" sz="1800" dirty="0" err="1" smtClean="0">
                          <a:effectLst/>
                        </a:rPr>
                        <a:t>postdoc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 </a:t>
                      </a:r>
                      <a:endParaRPr lang="et-E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 </a:t>
                      </a:r>
                      <a:endParaRPr lang="et-E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2 279 288</a:t>
                      </a:r>
                    </a:p>
                  </a:txBody>
                  <a:tcPr marL="9525" marR="9525" marT="9525" marB="0" anchor="b"/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000" dirty="0">
                          <a:effectLst/>
                        </a:rPr>
                        <a:t> </a:t>
                      </a:r>
                      <a:r>
                        <a:rPr lang="et-EE" sz="2000" dirty="0" smtClean="0">
                          <a:effectLst/>
                        </a:rPr>
                        <a:t>556945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4 885 222 </a:t>
                      </a:r>
                    </a:p>
                    <a:p>
                      <a:pPr algn="ctr"/>
                      <a:r>
                        <a:rPr lang="et-EE" sz="20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= 19,4%</a:t>
                      </a:r>
                      <a:endParaRPr lang="et-EE" sz="2000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t-EE" sz="180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793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800" dirty="0" smtClean="0">
                          <a:effectLst/>
                        </a:rPr>
                        <a:t>Grand </a:t>
                      </a:r>
                      <a:r>
                        <a:rPr lang="et-EE" sz="1800" dirty="0" err="1" smtClean="0">
                          <a:effectLst/>
                        </a:rPr>
                        <a:t>total</a:t>
                      </a:r>
                      <a:endParaRPr lang="et-E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</a:rPr>
                        <a:t> </a:t>
                      </a:r>
                      <a:endParaRPr lang="et-E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t-EE" sz="20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25 219 651</a:t>
                      </a:r>
                    </a:p>
                  </a:txBody>
                  <a:tcPr marL="9525" marR="9525" marT="9525" marB="0" anchor="b"/>
                </a:tc>
                <a:tc gridSpan="2" vMerge="1">
                  <a:txBody>
                    <a:bodyPr/>
                    <a:lstStyle/>
                    <a:p>
                      <a:pPr algn="l"/>
                      <a:endParaRPr lang="et-EE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 algn="l"/>
                      <a:endParaRPr lang="et-EE" sz="1800" b="1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36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92"/>
    </mc:Choice>
    <mc:Fallback xmlns="">
      <p:transition spd="slow" advTm="669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7643192" cy="1340768"/>
          </a:xfrm>
        </p:spPr>
        <p:txBody>
          <a:bodyPr/>
          <a:lstStyle/>
          <a:p>
            <a:r>
              <a:rPr lang="et-EE" sz="4000" dirty="0"/>
              <a:t/>
            </a:r>
            <a:br>
              <a:rPr lang="et-EE" sz="4000" dirty="0"/>
            </a:br>
            <a:r>
              <a:rPr lang="et-EE" sz="2800" dirty="0" smtClean="0"/>
              <a:t>New </a:t>
            </a:r>
            <a:r>
              <a:rPr lang="et-EE" sz="2800" dirty="0" err="1" smtClean="0"/>
              <a:t>System</a:t>
            </a:r>
            <a:r>
              <a:rPr lang="et-EE" sz="2800" dirty="0" smtClean="0"/>
              <a:t> of </a:t>
            </a:r>
            <a:r>
              <a:rPr lang="et-EE" sz="2800" dirty="0" err="1" smtClean="0"/>
              <a:t>Research</a:t>
            </a:r>
            <a:r>
              <a:rPr lang="et-EE" sz="2800" dirty="0" smtClean="0"/>
              <a:t> </a:t>
            </a:r>
            <a:r>
              <a:rPr lang="et-EE" sz="2800" dirty="0" err="1" smtClean="0"/>
              <a:t>Grants</a:t>
            </a:r>
            <a:r>
              <a:rPr lang="et-EE" sz="2800" dirty="0" smtClean="0"/>
              <a:t> and Baseline </a:t>
            </a:r>
            <a:r>
              <a:rPr lang="et-EE" sz="2800" dirty="0" err="1" smtClean="0"/>
              <a:t>Funding</a:t>
            </a:r>
            <a:r>
              <a:rPr lang="et-EE" sz="2800" dirty="0" smtClean="0"/>
              <a:t> (1/3)</a:t>
            </a:r>
            <a:r>
              <a:rPr lang="et-EE" sz="4000" dirty="0" smtClean="0"/>
              <a:t/>
            </a:r>
            <a:br>
              <a:rPr lang="et-EE" sz="4000" dirty="0" smtClean="0"/>
            </a:br>
            <a:endParaRPr lang="et-EE" sz="40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b="1" dirty="0" smtClean="0"/>
              <a:t>General </a:t>
            </a:r>
            <a:r>
              <a:rPr lang="et-EE" sz="2800" b="1" dirty="0" err="1" smtClean="0"/>
              <a:t>principles</a:t>
            </a:r>
            <a:r>
              <a:rPr lang="et-EE" sz="2800" b="1" dirty="0" smtClean="0"/>
              <a:t> of PUT </a:t>
            </a:r>
            <a:r>
              <a:rPr lang="et-EE" sz="2800" b="1" dirty="0" err="1" smtClean="0"/>
              <a:t>have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not</a:t>
            </a:r>
            <a:r>
              <a:rPr lang="et-EE" sz="2800" b="1" dirty="0" smtClean="0"/>
              <a:t> </a:t>
            </a:r>
            <a:r>
              <a:rPr lang="et-EE" sz="2800" b="1" dirty="0" err="1"/>
              <a:t>been</a:t>
            </a:r>
            <a:r>
              <a:rPr lang="et-EE" sz="2800" b="1" dirty="0"/>
              <a:t> </a:t>
            </a:r>
            <a:r>
              <a:rPr lang="et-EE" sz="2800" b="1" dirty="0" err="1" smtClean="0"/>
              <a:t>changed</a:t>
            </a:r>
            <a:r>
              <a:rPr lang="et-EE" sz="2800" b="1" dirty="0" smtClean="0"/>
              <a:t>: </a:t>
            </a:r>
            <a:endParaRPr lang="et-EE" sz="2800" dirty="0"/>
          </a:p>
          <a:p>
            <a:pPr lvl="0"/>
            <a:r>
              <a:rPr lang="et-EE" sz="2800" dirty="0" err="1" smtClean="0"/>
              <a:t>Research</a:t>
            </a:r>
            <a:r>
              <a:rPr lang="et-EE" sz="2800" dirty="0" smtClean="0"/>
              <a:t> </a:t>
            </a:r>
            <a:r>
              <a:rPr lang="et-EE" sz="2800" dirty="0" err="1" smtClean="0"/>
              <a:t>grants</a:t>
            </a:r>
            <a:r>
              <a:rPr lang="et-EE" sz="2800" dirty="0" smtClean="0"/>
              <a:t> are </a:t>
            </a:r>
            <a:r>
              <a:rPr lang="et-EE" sz="2800" b="1" dirty="0" err="1" smtClean="0"/>
              <a:t>for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individual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researchers</a:t>
            </a:r>
            <a:r>
              <a:rPr lang="et-EE" sz="2800" b="1" dirty="0" smtClean="0"/>
              <a:t> and </a:t>
            </a:r>
            <a:r>
              <a:rPr lang="et-EE" sz="2800" b="1" dirty="0" err="1" smtClean="0"/>
              <a:t>research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teams</a:t>
            </a:r>
            <a:r>
              <a:rPr lang="et-EE" sz="2800" dirty="0" smtClean="0"/>
              <a:t>; </a:t>
            </a:r>
            <a:endParaRPr lang="et-EE" sz="2800" dirty="0"/>
          </a:p>
          <a:p>
            <a:pPr lvl="0"/>
            <a:r>
              <a:rPr lang="et-EE" sz="2800" dirty="0" err="1" smtClean="0"/>
              <a:t>Research</a:t>
            </a:r>
            <a:r>
              <a:rPr lang="et-EE" sz="2800" dirty="0" smtClean="0"/>
              <a:t> </a:t>
            </a:r>
            <a:r>
              <a:rPr lang="et-EE" sz="2800" dirty="0" err="1" smtClean="0"/>
              <a:t>grants</a:t>
            </a:r>
            <a:r>
              <a:rPr lang="et-EE" sz="2800" dirty="0" smtClean="0"/>
              <a:t> </a:t>
            </a:r>
            <a:r>
              <a:rPr lang="et-EE" sz="2800" b="1" dirty="0" err="1"/>
              <a:t>for</a:t>
            </a:r>
            <a:r>
              <a:rPr lang="et-EE" sz="2800" b="1" dirty="0"/>
              <a:t> </a:t>
            </a:r>
            <a:r>
              <a:rPr lang="et-EE" sz="2800" b="1" dirty="0" err="1" smtClean="0"/>
              <a:t>capable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researchers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from</a:t>
            </a:r>
            <a:r>
              <a:rPr lang="et-EE" sz="2800" b="1" dirty="0" smtClean="0"/>
              <a:t> all </a:t>
            </a:r>
            <a:r>
              <a:rPr lang="et-EE" sz="2800" b="1" dirty="0" err="1" smtClean="0"/>
              <a:t>countries</a:t>
            </a:r>
            <a:r>
              <a:rPr lang="et-EE" sz="2800" dirty="0" smtClean="0"/>
              <a:t>; </a:t>
            </a:r>
            <a:endParaRPr lang="et-EE" sz="2800" dirty="0"/>
          </a:p>
          <a:p>
            <a:pPr lvl="0"/>
            <a:r>
              <a:rPr lang="et-EE" sz="2800" b="1" dirty="0" err="1" smtClean="0"/>
              <a:t>Employment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contract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with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an</a:t>
            </a:r>
            <a:r>
              <a:rPr lang="et-EE" sz="2800" b="1" dirty="0" smtClean="0"/>
              <a:t> Estonian R&amp;D </a:t>
            </a:r>
            <a:r>
              <a:rPr lang="et-EE" sz="2800" b="1" dirty="0" err="1" smtClean="0"/>
              <a:t>institution</a:t>
            </a:r>
            <a:r>
              <a:rPr lang="et-EE" sz="2800" dirty="0" smtClean="0"/>
              <a:t> </a:t>
            </a:r>
            <a:r>
              <a:rPr lang="et-EE" sz="2800" dirty="0" err="1" smtClean="0"/>
              <a:t>is</a:t>
            </a:r>
            <a:r>
              <a:rPr lang="et-EE" sz="2800" dirty="0" smtClean="0"/>
              <a:t> </a:t>
            </a:r>
            <a:r>
              <a:rPr lang="et-EE" sz="2800" dirty="0" err="1" smtClean="0"/>
              <a:t>obligatory</a:t>
            </a:r>
            <a:r>
              <a:rPr lang="et-EE" sz="2800" dirty="0" smtClean="0"/>
              <a:t>;</a:t>
            </a:r>
            <a:endParaRPr lang="et-EE" sz="2800" dirty="0"/>
          </a:p>
          <a:p>
            <a:r>
              <a:rPr lang="et-EE" sz="2800" dirty="0" err="1" smtClean="0"/>
              <a:t>The</a:t>
            </a:r>
            <a:r>
              <a:rPr lang="et-EE" sz="2800" dirty="0" smtClean="0"/>
              <a:t> </a:t>
            </a:r>
            <a:r>
              <a:rPr lang="et-EE" sz="2800" dirty="0" err="1" smtClean="0"/>
              <a:t>most</a:t>
            </a:r>
            <a:r>
              <a:rPr lang="et-EE" sz="2800" dirty="0" smtClean="0"/>
              <a:t> </a:t>
            </a:r>
            <a:r>
              <a:rPr lang="et-EE" sz="2800" dirty="0" err="1" smtClean="0"/>
              <a:t>important</a:t>
            </a:r>
            <a:r>
              <a:rPr lang="et-EE" sz="2800" dirty="0" smtClean="0"/>
              <a:t> </a:t>
            </a:r>
            <a:r>
              <a:rPr lang="et-EE" sz="2800" dirty="0" err="1" smtClean="0"/>
              <a:t>evaluation</a:t>
            </a:r>
            <a:r>
              <a:rPr lang="et-EE" sz="2800" dirty="0" smtClean="0"/>
              <a:t> </a:t>
            </a:r>
            <a:r>
              <a:rPr lang="et-EE" sz="2800" dirty="0" err="1" smtClean="0"/>
              <a:t>criteria</a:t>
            </a:r>
            <a:r>
              <a:rPr lang="et-EE" sz="2800" dirty="0" smtClean="0"/>
              <a:t> are </a:t>
            </a:r>
            <a:r>
              <a:rPr lang="et-EE" sz="2800" b="1" dirty="0" err="1" smtClean="0"/>
              <a:t>the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scientific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quality</a:t>
            </a:r>
            <a:r>
              <a:rPr lang="et-EE" sz="2800" dirty="0" smtClean="0"/>
              <a:t> of </a:t>
            </a:r>
            <a:r>
              <a:rPr lang="et-EE" sz="2800" dirty="0" err="1" smtClean="0"/>
              <a:t>the</a:t>
            </a:r>
            <a:r>
              <a:rPr lang="et-EE" sz="2800" dirty="0" smtClean="0"/>
              <a:t> </a:t>
            </a:r>
            <a:r>
              <a:rPr lang="et-EE" sz="2800" dirty="0" err="1" smtClean="0"/>
              <a:t>researcher</a:t>
            </a:r>
            <a:r>
              <a:rPr lang="et-EE" sz="2800" dirty="0" smtClean="0"/>
              <a:t> and </a:t>
            </a:r>
            <a:r>
              <a:rPr lang="et-EE" sz="2800" dirty="0" err="1" smtClean="0"/>
              <a:t>the</a:t>
            </a:r>
            <a:r>
              <a:rPr lang="et-EE" sz="2800" dirty="0" smtClean="0"/>
              <a:t> </a:t>
            </a:r>
            <a:r>
              <a:rPr lang="et-EE" sz="2800" dirty="0" err="1" smtClean="0"/>
              <a:t>research</a:t>
            </a:r>
            <a:r>
              <a:rPr lang="et-EE" sz="2800" dirty="0" smtClean="0"/>
              <a:t> </a:t>
            </a:r>
            <a:r>
              <a:rPr lang="et-EE" sz="2800" dirty="0" err="1" smtClean="0"/>
              <a:t>team</a:t>
            </a:r>
            <a:r>
              <a:rPr lang="et-EE" sz="2800" dirty="0" smtClean="0"/>
              <a:t>, and </a:t>
            </a:r>
            <a:r>
              <a:rPr lang="et-EE" sz="2800" dirty="0" err="1" smtClean="0"/>
              <a:t>the</a:t>
            </a:r>
            <a:r>
              <a:rPr lang="et-EE" sz="2800" dirty="0" smtClean="0"/>
              <a:t> </a:t>
            </a:r>
            <a:r>
              <a:rPr lang="et-EE" sz="2800" b="1" dirty="0" err="1" smtClean="0"/>
              <a:t>capability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to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conduct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the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project</a:t>
            </a:r>
            <a:r>
              <a:rPr lang="et-EE" sz="2800" dirty="0" smtClean="0"/>
              <a:t>.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5908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571184" cy="1296144"/>
          </a:xfrm>
        </p:spPr>
        <p:txBody>
          <a:bodyPr/>
          <a:lstStyle/>
          <a:p>
            <a:r>
              <a:rPr lang="et-EE" sz="4000" dirty="0"/>
              <a:t/>
            </a:r>
            <a:br>
              <a:rPr lang="et-EE" sz="4000" dirty="0"/>
            </a:br>
            <a:r>
              <a:rPr lang="et-EE" sz="2800" dirty="0"/>
              <a:t>New </a:t>
            </a:r>
            <a:r>
              <a:rPr lang="et-EE" sz="2800" dirty="0" err="1"/>
              <a:t>System</a:t>
            </a:r>
            <a:r>
              <a:rPr lang="et-EE" sz="2800" dirty="0"/>
              <a:t> of </a:t>
            </a:r>
            <a:r>
              <a:rPr lang="et-EE" sz="2800" dirty="0" err="1"/>
              <a:t>Research</a:t>
            </a:r>
            <a:r>
              <a:rPr lang="et-EE" sz="2800" dirty="0"/>
              <a:t> </a:t>
            </a:r>
            <a:r>
              <a:rPr lang="et-EE" sz="2800" dirty="0" err="1"/>
              <a:t>Grants</a:t>
            </a:r>
            <a:r>
              <a:rPr lang="et-EE" sz="2800" dirty="0"/>
              <a:t> and Baseline </a:t>
            </a:r>
            <a:r>
              <a:rPr lang="et-EE" sz="2800" dirty="0" err="1" smtClean="0"/>
              <a:t>Funding</a:t>
            </a:r>
            <a:r>
              <a:rPr lang="et-EE" sz="2800" dirty="0" smtClean="0"/>
              <a:t> (2/3)</a:t>
            </a:r>
            <a:r>
              <a:rPr lang="et-EE" sz="4000" dirty="0" smtClean="0"/>
              <a:t/>
            </a:r>
            <a:br>
              <a:rPr lang="et-EE" sz="4000" dirty="0" smtClean="0"/>
            </a:br>
            <a:endParaRPr lang="et-EE" sz="40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b="1" dirty="0" err="1" smtClean="0"/>
              <a:t>The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most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important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changes</a:t>
            </a:r>
            <a:r>
              <a:rPr lang="et-EE" sz="2800" b="1" dirty="0" smtClean="0"/>
              <a:t> in </a:t>
            </a:r>
            <a:r>
              <a:rPr lang="et-EE" sz="2800" b="1" dirty="0" err="1" smtClean="0"/>
              <a:t>grants</a:t>
            </a:r>
            <a:r>
              <a:rPr lang="et-EE" sz="2800" b="1" dirty="0" smtClean="0"/>
              <a:t>: </a:t>
            </a:r>
            <a:endParaRPr lang="et-EE" sz="2800" dirty="0"/>
          </a:p>
          <a:p>
            <a:pPr lvl="0"/>
            <a:r>
              <a:rPr lang="et-EE" sz="2800" dirty="0" err="1" smtClean="0"/>
              <a:t>Research</a:t>
            </a:r>
            <a:r>
              <a:rPr lang="et-EE" sz="2800" dirty="0" smtClean="0"/>
              <a:t> </a:t>
            </a:r>
            <a:r>
              <a:rPr lang="et-EE" sz="2800" dirty="0" err="1" smtClean="0"/>
              <a:t>grants</a:t>
            </a:r>
            <a:r>
              <a:rPr lang="et-EE" sz="2800" dirty="0" smtClean="0"/>
              <a:t> </a:t>
            </a:r>
            <a:r>
              <a:rPr lang="en-GB" sz="2800" dirty="0" smtClean="0"/>
              <a:t>correspond </a:t>
            </a:r>
            <a:r>
              <a:rPr lang="en-GB" sz="2800" dirty="0"/>
              <a:t>to different levels of </a:t>
            </a:r>
            <a:r>
              <a:rPr lang="en-GB" sz="2800" b="1" dirty="0"/>
              <a:t>research career</a:t>
            </a:r>
            <a:r>
              <a:rPr lang="et-EE" sz="2800" dirty="0" smtClean="0"/>
              <a:t>;</a:t>
            </a:r>
            <a:endParaRPr lang="et-EE" sz="2800" dirty="0"/>
          </a:p>
          <a:p>
            <a:pPr lvl="0"/>
            <a:r>
              <a:rPr lang="et-EE" sz="2800" dirty="0" smtClean="0"/>
              <a:t>New grant </a:t>
            </a:r>
            <a:r>
              <a:rPr lang="et-EE" sz="2800" dirty="0" err="1" smtClean="0"/>
              <a:t>type</a:t>
            </a:r>
            <a:r>
              <a:rPr lang="et-EE" sz="2800" dirty="0" smtClean="0"/>
              <a:t>: </a:t>
            </a:r>
            <a:r>
              <a:rPr lang="et-EE" sz="2800" b="1" dirty="0" err="1" smtClean="0"/>
              <a:t>Team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grants</a:t>
            </a:r>
            <a:r>
              <a:rPr lang="et-EE" sz="2800" dirty="0" smtClean="0"/>
              <a:t>;</a:t>
            </a:r>
            <a:r>
              <a:rPr lang="et-EE" sz="2800" b="1" dirty="0" smtClean="0"/>
              <a:t> </a:t>
            </a:r>
            <a:endParaRPr lang="et-EE" sz="2800" dirty="0"/>
          </a:p>
          <a:p>
            <a:pPr lvl="0"/>
            <a:r>
              <a:rPr lang="et-EE" sz="2800" dirty="0" err="1" smtClean="0"/>
              <a:t>The</a:t>
            </a:r>
            <a:r>
              <a:rPr lang="et-EE" sz="2800" dirty="0" smtClean="0"/>
              <a:t> </a:t>
            </a:r>
            <a:r>
              <a:rPr lang="et-EE" sz="2800" dirty="0" err="1" smtClean="0"/>
              <a:t>Principal</a:t>
            </a:r>
            <a:r>
              <a:rPr lang="et-EE" sz="2800" dirty="0" smtClean="0"/>
              <a:t> </a:t>
            </a:r>
            <a:r>
              <a:rPr lang="et-EE" sz="2800" dirty="0" err="1" smtClean="0"/>
              <a:t>Investigator</a:t>
            </a:r>
            <a:r>
              <a:rPr lang="et-EE" sz="2800" dirty="0" smtClean="0"/>
              <a:t> of a </a:t>
            </a:r>
            <a:r>
              <a:rPr lang="et-EE" sz="2800" dirty="0" err="1" smtClean="0"/>
              <a:t>team</a:t>
            </a:r>
            <a:r>
              <a:rPr lang="et-EE" sz="2800" dirty="0" smtClean="0"/>
              <a:t> grant </a:t>
            </a:r>
            <a:r>
              <a:rPr lang="et-EE" sz="2800" dirty="0" err="1" smtClean="0"/>
              <a:t>can</a:t>
            </a:r>
            <a:r>
              <a:rPr lang="et-EE" sz="2800" dirty="0" smtClean="0"/>
              <a:t> </a:t>
            </a:r>
            <a:r>
              <a:rPr lang="et-EE" sz="2800" dirty="0" err="1" smtClean="0"/>
              <a:t>be</a:t>
            </a:r>
            <a:r>
              <a:rPr lang="et-EE" sz="2800" dirty="0" smtClean="0"/>
              <a:t> </a:t>
            </a:r>
            <a:r>
              <a:rPr lang="et-EE" sz="2800" dirty="0" err="1" smtClean="0"/>
              <a:t>changed</a:t>
            </a:r>
            <a:r>
              <a:rPr lang="et-EE" sz="2800" dirty="0" smtClean="0"/>
              <a:t>;</a:t>
            </a:r>
          </a:p>
          <a:p>
            <a:pPr lvl="0"/>
            <a:r>
              <a:rPr lang="et-EE" sz="2800" dirty="0" err="1" smtClean="0"/>
              <a:t>Research</a:t>
            </a:r>
            <a:r>
              <a:rPr lang="et-EE" sz="2800" dirty="0" smtClean="0"/>
              <a:t> </a:t>
            </a:r>
            <a:r>
              <a:rPr lang="et-EE" sz="2800" dirty="0" err="1" smtClean="0"/>
              <a:t>teams</a:t>
            </a:r>
            <a:r>
              <a:rPr lang="et-EE" sz="2800" dirty="0" smtClean="0"/>
              <a:t> </a:t>
            </a:r>
            <a:r>
              <a:rPr lang="et-EE" sz="2800" dirty="0" err="1" smtClean="0"/>
              <a:t>can</a:t>
            </a:r>
            <a:r>
              <a:rPr lang="et-EE" sz="2800" dirty="0" smtClean="0"/>
              <a:t> </a:t>
            </a:r>
            <a:r>
              <a:rPr lang="et-EE" sz="2800" dirty="0" err="1" smtClean="0"/>
              <a:t>be</a:t>
            </a:r>
            <a:r>
              <a:rPr lang="et-EE" sz="2800" dirty="0" smtClean="0"/>
              <a:t> </a:t>
            </a:r>
            <a:r>
              <a:rPr lang="et-EE" sz="2800" b="1" dirty="0" smtClean="0"/>
              <a:t>inter-</a:t>
            </a:r>
            <a:r>
              <a:rPr lang="et-EE" sz="2800" b="1" dirty="0" err="1" smtClean="0"/>
              <a:t>institutional</a:t>
            </a:r>
            <a:r>
              <a:rPr lang="et-EE" sz="2800" b="1" dirty="0" smtClean="0"/>
              <a:t> </a:t>
            </a:r>
            <a:r>
              <a:rPr lang="et-EE" sz="2800" dirty="0" smtClean="0"/>
              <a:t>(</a:t>
            </a:r>
            <a:r>
              <a:rPr lang="et-EE" sz="2800" dirty="0" err="1" smtClean="0"/>
              <a:t>researchers</a:t>
            </a:r>
            <a:r>
              <a:rPr lang="et-EE" sz="2800" dirty="0" smtClean="0"/>
              <a:t> </a:t>
            </a:r>
            <a:r>
              <a:rPr lang="et-EE" sz="2800" dirty="0" err="1" smtClean="0"/>
              <a:t>from</a:t>
            </a:r>
            <a:r>
              <a:rPr lang="et-EE" sz="2800" dirty="0" smtClean="0"/>
              <a:t> </a:t>
            </a:r>
            <a:r>
              <a:rPr lang="et-EE" sz="2800" dirty="0" err="1" smtClean="0"/>
              <a:t>different</a:t>
            </a:r>
            <a:r>
              <a:rPr lang="et-EE" sz="2800" dirty="0" smtClean="0"/>
              <a:t> Estonian R&amp;D </a:t>
            </a:r>
            <a:r>
              <a:rPr lang="et-EE" sz="2800" dirty="0" err="1" smtClean="0"/>
              <a:t>institutions</a:t>
            </a:r>
            <a:r>
              <a:rPr lang="et-EE" sz="2800" dirty="0" smtClean="0"/>
              <a:t>);</a:t>
            </a:r>
            <a:endParaRPr lang="et-EE" sz="2800" dirty="0"/>
          </a:p>
          <a:p>
            <a:r>
              <a:rPr lang="et-EE" sz="2800" b="1" dirty="0" err="1" smtClean="0"/>
              <a:t>Fixed</a:t>
            </a:r>
            <a:r>
              <a:rPr lang="et-EE" sz="2800" b="1" dirty="0" smtClean="0"/>
              <a:t> grant </a:t>
            </a:r>
            <a:r>
              <a:rPr lang="et-EE" sz="2800" b="1" dirty="0" err="1" smtClean="0"/>
              <a:t>volumes</a:t>
            </a:r>
            <a:r>
              <a:rPr lang="et-EE" sz="2800" b="1" dirty="0" smtClean="0"/>
              <a:t> </a:t>
            </a:r>
            <a:r>
              <a:rPr lang="et-EE" sz="2800" dirty="0" err="1" smtClean="0"/>
              <a:t>for</a:t>
            </a:r>
            <a:r>
              <a:rPr lang="et-EE" sz="2800" dirty="0" smtClean="0"/>
              <a:t> </a:t>
            </a:r>
            <a:r>
              <a:rPr lang="et-EE" sz="2800" dirty="0" err="1" smtClean="0"/>
              <a:t>each</a:t>
            </a:r>
            <a:r>
              <a:rPr lang="et-EE" sz="2800" dirty="0" smtClean="0"/>
              <a:t> grant </a:t>
            </a:r>
            <a:r>
              <a:rPr lang="et-EE" sz="2800" dirty="0" err="1" smtClean="0"/>
              <a:t>type</a:t>
            </a:r>
            <a:r>
              <a:rPr lang="et-EE" sz="2800" dirty="0" smtClean="0"/>
              <a:t>. </a:t>
            </a:r>
            <a:r>
              <a:rPr lang="et-EE" sz="2800" dirty="0"/>
              <a:t> </a:t>
            </a:r>
            <a:endParaRPr lang="et-EE" sz="2800" dirty="0" smtClean="0"/>
          </a:p>
        </p:txBody>
      </p:sp>
    </p:spTree>
    <p:extLst>
      <p:ext uri="{BB962C8B-B14F-4D97-AF65-F5344CB8AC3E}">
        <p14:creationId xmlns:p14="http://schemas.microsoft.com/office/powerpoint/2010/main" val="365108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571184" cy="1296144"/>
          </a:xfrm>
        </p:spPr>
        <p:txBody>
          <a:bodyPr/>
          <a:lstStyle/>
          <a:p>
            <a:r>
              <a:rPr lang="et-EE" sz="4000" dirty="0"/>
              <a:t/>
            </a:r>
            <a:br>
              <a:rPr lang="et-EE" sz="4000" dirty="0"/>
            </a:br>
            <a:r>
              <a:rPr lang="et-EE" sz="2800" dirty="0"/>
              <a:t>New </a:t>
            </a:r>
            <a:r>
              <a:rPr lang="et-EE" sz="2800" dirty="0" err="1"/>
              <a:t>System</a:t>
            </a:r>
            <a:r>
              <a:rPr lang="et-EE" sz="2800" dirty="0"/>
              <a:t> of </a:t>
            </a:r>
            <a:r>
              <a:rPr lang="et-EE" sz="2800" dirty="0" err="1"/>
              <a:t>Research</a:t>
            </a:r>
            <a:r>
              <a:rPr lang="et-EE" sz="2800" dirty="0"/>
              <a:t> </a:t>
            </a:r>
            <a:r>
              <a:rPr lang="et-EE" sz="2800" dirty="0" err="1"/>
              <a:t>Grants</a:t>
            </a:r>
            <a:r>
              <a:rPr lang="et-EE" sz="2800" dirty="0"/>
              <a:t> and Baseline </a:t>
            </a:r>
            <a:r>
              <a:rPr lang="et-EE" sz="2800" dirty="0" err="1" smtClean="0"/>
              <a:t>Funding</a:t>
            </a:r>
            <a:r>
              <a:rPr lang="et-EE" sz="2800" dirty="0" smtClean="0"/>
              <a:t> (3/3)</a:t>
            </a:r>
            <a:r>
              <a:rPr lang="et-EE" sz="4000" dirty="0" smtClean="0"/>
              <a:t/>
            </a:r>
            <a:br>
              <a:rPr lang="et-EE" sz="4000" dirty="0" smtClean="0"/>
            </a:br>
            <a:endParaRPr lang="et-EE" sz="40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b="1" dirty="0" err="1" smtClean="0"/>
              <a:t>The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most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important</a:t>
            </a:r>
            <a:r>
              <a:rPr lang="et-EE" sz="2800" b="1" dirty="0" smtClean="0"/>
              <a:t> </a:t>
            </a:r>
            <a:r>
              <a:rPr lang="et-EE" sz="2800" b="1" dirty="0" err="1" smtClean="0"/>
              <a:t>changes</a:t>
            </a:r>
            <a:r>
              <a:rPr lang="et-EE" sz="2800" b="1" dirty="0" smtClean="0"/>
              <a:t> in </a:t>
            </a:r>
            <a:r>
              <a:rPr lang="et-EE" sz="2800" b="1" dirty="0" err="1" smtClean="0"/>
              <a:t>applications</a:t>
            </a:r>
            <a:r>
              <a:rPr lang="et-EE" sz="2800" b="1" dirty="0" smtClean="0"/>
              <a:t>: </a:t>
            </a:r>
            <a:endParaRPr lang="et-EE" sz="2800" dirty="0"/>
          </a:p>
          <a:p>
            <a:pPr lvl="0"/>
            <a:r>
              <a:rPr lang="et-EE" sz="2800" dirty="0" err="1" smtClean="0"/>
              <a:t>To</a:t>
            </a:r>
            <a:r>
              <a:rPr lang="et-EE" sz="2800" dirty="0" smtClean="0"/>
              <a:t> </a:t>
            </a:r>
            <a:r>
              <a:rPr lang="et-EE" sz="2800" dirty="0" err="1" smtClean="0"/>
              <a:t>describe</a:t>
            </a:r>
            <a:r>
              <a:rPr lang="et-EE" sz="2800" dirty="0" smtClean="0"/>
              <a:t> </a:t>
            </a:r>
            <a:r>
              <a:rPr lang="et-EE" sz="2800" dirty="0" err="1" smtClean="0"/>
              <a:t>the</a:t>
            </a:r>
            <a:r>
              <a:rPr lang="et-EE" sz="2800" dirty="0" smtClean="0"/>
              <a:t> </a:t>
            </a:r>
            <a:r>
              <a:rPr lang="et-EE" sz="2800" dirty="0" err="1"/>
              <a:t>importance</a:t>
            </a:r>
            <a:r>
              <a:rPr lang="et-EE" sz="2800" dirty="0"/>
              <a:t> </a:t>
            </a:r>
            <a:r>
              <a:rPr lang="et-EE" sz="2800" dirty="0" smtClean="0"/>
              <a:t>of </a:t>
            </a:r>
            <a:r>
              <a:rPr lang="et-EE" sz="2800" dirty="0" err="1" smtClean="0"/>
              <a:t>the</a:t>
            </a:r>
            <a:r>
              <a:rPr lang="et-EE" sz="2800" dirty="0" smtClean="0"/>
              <a:t> </a:t>
            </a:r>
            <a:r>
              <a:rPr lang="et-EE" sz="2800" dirty="0" err="1" smtClean="0"/>
              <a:t>project</a:t>
            </a:r>
            <a:r>
              <a:rPr lang="et-EE" sz="2800" dirty="0" smtClean="0"/>
              <a:t> </a:t>
            </a:r>
            <a:r>
              <a:rPr lang="et-EE" sz="2800" dirty="0" err="1" smtClean="0"/>
              <a:t>for</a:t>
            </a:r>
            <a:r>
              <a:rPr lang="et-EE" sz="2800" dirty="0" smtClean="0"/>
              <a:t> </a:t>
            </a:r>
            <a:r>
              <a:rPr lang="et-EE" sz="2800" dirty="0"/>
              <a:t>Estonian </a:t>
            </a:r>
            <a:r>
              <a:rPr lang="et-EE" sz="2800" dirty="0" err="1"/>
              <a:t>science</a:t>
            </a:r>
            <a:r>
              <a:rPr lang="et-EE" sz="2800" dirty="0"/>
              <a:t>, </a:t>
            </a:r>
            <a:r>
              <a:rPr lang="et-EE" sz="2800" dirty="0" err="1"/>
              <a:t>society</a:t>
            </a:r>
            <a:r>
              <a:rPr lang="et-EE" sz="2800" dirty="0"/>
              <a:t> and </a:t>
            </a:r>
            <a:r>
              <a:rPr lang="et-EE" sz="2800" dirty="0" err="1" smtClean="0"/>
              <a:t>economy</a:t>
            </a:r>
            <a:r>
              <a:rPr lang="et-EE" sz="2800" dirty="0" smtClean="0"/>
              <a:t>;</a:t>
            </a:r>
            <a:endParaRPr lang="et-EE" sz="2800" dirty="0"/>
          </a:p>
          <a:p>
            <a:pPr lvl="0"/>
            <a:r>
              <a:rPr lang="et-EE" sz="2800" dirty="0" err="1" smtClean="0"/>
              <a:t>To</a:t>
            </a:r>
            <a:r>
              <a:rPr lang="et-EE" sz="2800" dirty="0" smtClean="0"/>
              <a:t> </a:t>
            </a:r>
            <a:r>
              <a:rPr lang="et-EE" sz="2800" dirty="0" err="1" smtClean="0"/>
              <a:t>confirm</a:t>
            </a:r>
            <a:r>
              <a:rPr lang="et-EE" sz="2800" dirty="0" smtClean="0"/>
              <a:t> </a:t>
            </a:r>
            <a:r>
              <a:rPr lang="et-EE" sz="2800" dirty="0" err="1"/>
              <a:t>that</a:t>
            </a:r>
            <a:r>
              <a:rPr lang="et-EE" sz="2800" dirty="0"/>
              <a:t> </a:t>
            </a:r>
            <a:r>
              <a:rPr lang="et-EE" sz="2800" dirty="0" err="1"/>
              <a:t>research</a:t>
            </a:r>
            <a:r>
              <a:rPr lang="et-EE" sz="2800" dirty="0"/>
              <a:t> </a:t>
            </a:r>
            <a:r>
              <a:rPr lang="et-EE" sz="2800" dirty="0" err="1"/>
              <a:t>ethics</a:t>
            </a:r>
            <a:r>
              <a:rPr lang="et-EE" sz="2800" dirty="0"/>
              <a:t> </a:t>
            </a:r>
            <a:r>
              <a:rPr lang="et-EE" sz="2800" dirty="0" err="1"/>
              <a:t>principles</a:t>
            </a:r>
            <a:r>
              <a:rPr lang="et-EE" sz="2800" dirty="0"/>
              <a:t> </a:t>
            </a:r>
            <a:r>
              <a:rPr lang="et-EE" sz="2800" dirty="0" err="1"/>
              <a:t>will</a:t>
            </a:r>
            <a:r>
              <a:rPr lang="et-EE" sz="2800" dirty="0"/>
              <a:t> </a:t>
            </a:r>
            <a:r>
              <a:rPr lang="et-EE" sz="2800" dirty="0" err="1"/>
              <a:t>be</a:t>
            </a:r>
            <a:r>
              <a:rPr lang="et-EE" sz="2800" dirty="0"/>
              <a:t> </a:t>
            </a:r>
            <a:r>
              <a:rPr lang="et-EE" sz="2800" dirty="0" err="1" smtClean="0"/>
              <a:t>followed</a:t>
            </a:r>
            <a:r>
              <a:rPr lang="et-EE" sz="2800" dirty="0" smtClean="0"/>
              <a:t>;</a:t>
            </a:r>
          </a:p>
          <a:p>
            <a:pPr lvl="0"/>
            <a:r>
              <a:rPr lang="et-EE" sz="2800" dirty="0" err="1" smtClean="0"/>
              <a:t>To</a:t>
            </a:r>
            <a:r>
              <a:rPr lang="et-EE" sz="2800" dirty="0" smtClean="0"/>
              <a:t> </a:t>
            </a:r>
            <a:r>
              <a:rPr lang="et-EE" sz="2800" dirty="0" err="1" smtClean="0"/>
              <a:t>explain</a:t>
            </a:r>
            <a:r>
              <a:rPr lang="et-EE" sz="2800" dirty="0" smtClean="0"/>
              <a:t> </a:t>
            </a:r>
            <a:r>
              <a:rPr lang="et-EE" sz="2800" dirty="0" err="1"/>
              <a:t>how</a:t>
            </a:r>
            <a:r>
              <a:rPr lang="et-EE" sz="2800" dirty="0"/>
              <a:t> </a:t>
            </a:r>
            <a:r>
              <a:rPr lang="et-EE" sz="2800" dirty="0" err="1"/>
              <a:t>project</a:t>
            </a:r>
            <a:r>
              <a:rPr lang="et-EE" sz="2800" dirty="0"/>
              <a:t> </a:t>
            </a:r>
            <a:r>
              <a:rPr lang="et-EE" sz="2800" dirty="0" err="1"/>
              <a:t>data</a:t>
            </a:r>
            <a:r>
              <a:rPr lang="et-EE" sz="2800" dirty="0"/>
              <a:t> </a:t>
            </a:r>
            <a:r>
              <a:rPr lang="et-EE" sz="2800" dirty="0" err="1"/>
              <a:t>will</a:t>
            </a:r>
            <a:r>
              <a:rPr lang="et-EE" sz="2800" dirty="0"/>
              <a:t> </a:t>
            </a:r>
            <a:r>
              <a:rPr lang="et-EE" sz="2800" dirty="0" err="1"/>
              <a:t>be</a:t>
            </a:r>
            <a:r>
              <a:rPr lang="et-EE" sz="2800" dirty="0"/>
              <a:t> </a:t>
            </a:r>
            <a:r>
              <a:rPr lang="et-EE" sz="2800" dirty="0" err="1" smtClean="0"/>
              <a:t>managed</a:t>
            </a:r>
            <a:r>
              <a:rPr lang="et-EE" sz="2800" dirty="0" smtClean="0"/>
              <a:t>;</a:t>
            </a:r>
          </a:p>
          <a:p>
            <a:pPr lvl="0"/>
            <a:r>
              <a:rPr lang="et-EE" sz="2800" dirty="0" err="1" smtClean="0"/>
              <a:t>To</a:t>
            </a:r>
            <a:r>
              <a:rPr lang="et-EE" sz="2800" dirty="0" smtClean="0"/>
              <a:t> </a:t>
            </a:r>
            <a:r>
              <a:rPr lang="et-EE" sz="2800" dirty="0" err="1" smtClean="0"/>
              <a:t>describe</a:t>
            </a:r>
            <a:r>
              <a:rPr lang="et-EE" sz="2800" dirty="0" smtClean="0"/>
              <a:t> </a:t>
            </a:r>
            <a:r>
              <a:rPr lang="et-EE" sz="2800" dirty="0" err="1" smtClean="0"/>
              <a:t>the</a:t>
            </a:r>
            <a:r>
              <a:rPr lang="et-EE" sz="2800" dirty="0" smtClean="0"/>
              <a:t> </a:t>
            </a:r>
            <a:r>
              <a:rPr lang="et-EE" sz="2800" dirty="0" err="1"/>
              <a:t>roles</a:t>
            </a:r>
            <a:r>
              <a:rPr lang="et-EE" sz="2800" dirty="0"/>
              <a:t> and </a:t>
            </a:r>
            <a:r>
              <a:rPr lang="et-EE" sz="2800" dirty="0" err="1"/>
              <a:t>distribution</a:t>
            </a:r>
            <a:r>
              <a:rPr lang="et-EE" sz="2800" dirty="0"/>
              <a:t> of </a:t>
            </a:r>
            <a:r>
              <a:rPr lang="et-EE" sz="2800" dirty="0" err="1"/>
              <a:t>tasks</a:t>
            </a:r>
            <a:r>
              <a:rPr lang="et-EE" sz="2800" b="1" dirty="0"/>
              <a:t> </a:t>
            </a:r>
            <a:r>
              <a:rPr lang="et-EE" sz="2800" dirty="0" smtClean="0"/>
              <a:t>of </a:t>
            </a:r>
            <a:r>
              <a:rPr lang="et-EE" sz="2800" dirty="0" err="1" smtClean="0"/>
              <a:t>research</a:t>
            </a:r>
            <a:r>
              <a:rPr lang="et-EE" sz="2800" dirty="0" smtClean="0"/>
              <a:t> </a:t>
            </a:r>
            <a:r>
              <a:rPr lang="et-EE" sz="2800" dirty="0" err="1"/>
              <a:t>staff</a:t>
            </a:r>
            <a:r>
              <a:rPr lang="et-EE" sz="2800" dirty="0"/>
              <a:t> </a:t>
            </a:r>
            <a:r>
              <a:rPr lang="et-EE" sz="2800" dirty="0" err="1" smtClean="0"/>
              <a:t>involved</a:t>
            </a:r>
            <a:r>
              <a:rPr lang="et-EE" sz="2800" dirty="0" smtClean="0"/>
              <a:t> </a:t>
            </a:r>
            <a:r>
              <a:rPr lang="et-EE" sz="2800" dirty="0"/>
              <a:t>in </a:t>
            </a:r>
            <a:r>
              <a:rPr lang="et-EE" sz="2800" dirty="0" err="1"/>
              <a:t>the</a:t>
            </a:r>
            <a:r>
              <a:rPr lang="et-EE" sz="2800" dirty="0"/>
              <a:t> </a:t>
            </a:r>
            <a:r>
              <a:rPr lang="et-EE" sz="2800" dirty="0" err="1" smtClean="0"/>
              <a:t>project</a:t>
            </a:r>
            <a:r>
              <a:rPr lang="et-EE" sz="2800" dirty="0" smtClean="0"/>
              <a:t>; </a:t>
            </a:r>
          </a:p>
          <a:p>
            <a:pPr lvl="0"/>
            <a:r>
              <a:rPr lang="et-EE" sz="2800" dirty="0" err="1" smtClean="0"/>
              <a:t>To</a:t>
            </a:r>
            <a:r>
              <a:rPr lang="et-EE" sz="2800" dirty="0" smtClean="0"/>
              <a:t> </a:t>
            </a:r>
            <a:r>
              <a:rPr lang="et-EE" sz="2800" dirty="0" err="1" smtClean="0"/>
              <a:t>justify</a:t>
            </a:r>
            <a:r>
              <a:rPr lang="et-EE" sz="2800" dirty="0" smtClean="0"/>
              <a:t> </a:t>
            </a:r>
            <a:r>
              <a:rPr lang="et-EE" sz="2800" dirty="0" err="1" smtClean="0"/>
              <a:t>the</a:t>
            </a:r>
            <a:r>
              <a:rPr lang="et-EE" sz="2800" dirty="0" smtClean="0"/>
              <a:t> </a:t>
            </a:r>
            <a:r>
              <a:rPr lang="et-EE" sz="2800" dirty="0" err="1" smtClean="0"/>
              <a:t>requested</a:t>
            </a:r>
            <a:r>
              <a:rPr lang="et-EE" sz="2800" dirty="0" smtClean="0"/>
              <a:t> grant </a:t>
            </a:r>
            <a:r>
              <a:rPr lang="et-EE" sz="2800" dirty="0" err="1" smtClean="0"/>
              <a:t>volume</a:t>
            </a:r>
            <a:r>
              <a:rPr lang="et-EE" sz="2800" dirty="0" smtClean="0"/>
              <a:t>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3811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et-EE" sz="4000" dirty="0" err="1" smtClean="0"/>
              <a:t>Fixed</a:t>
            </a:r>
            <a:r>
              <a:rPr lang="et-EE" sz="4000" dirty="0" smtClean="0"/>
              <a:t> Grant </a:t>
            </a:r>
            <a:r>
              <a:rPr lang="et-EE" sz="4000" dirty="0" err="1" smtClean="0"/>
              <a:t>Volumes</a:t>
            </a:r>
            <a:endParaRPr lang="et-EE" sz="40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04656"/>
          </a:xfrm>
        </p:spPr>
        <p:txBody>
          <a:bodyPr>
            <a:noAutofit/>
          </a:bodyPr>
          <a:lstStyle/>
          <a:p>
            <a:r>
              <a:rPr lang="et-EE" sz="2500" dirty="0" smtClean="0"/>
              <a:t>T</a:t>
            </a:r>
            <a:r>
              <a:rPr lang="en-GB" sz="2500" dirty="0" smtClean="0"/>
              <a:t>he </a:t>
            </a:r>
            <a:r>
              <a:rPr lang="en-GB" sz="2500" dirty="0"/>
              <a:t>grant volumes </a:t>
            </a:r>
            <a:r>
              <a:rPr lang="et-EE" sz="2500" dirty="0" smtClean="0"/>
              <a:t>are </a:t>
            </a:r>
            <a:r>
              <a:rPr lang="et-EE" sz="2500" dirty="0" err="1" smtClean="0"/>
              <a:t>based</a:t>
            </a:r>
            <a:r>
              <a:rPr lang="et-EE" sz="2500" dirty="0" smtClean="0"/>
              <a:t> on </a:t>
            </a:r>
            <a:r>
              <a:rPr lang="et-EE" sz="2500" dirty="0" err="1" smtClean="0"/>
              <a:t>the</a:t>
            </a:r>
            <a:r>
              <a:rPr lang="et-EE" sz="2500" dirty="0" smtClean="0"/>
              <a:t> </a:t>
            </a:r>
            <a:r>
              <a:rPr lang="en-GB" sz="2500" dirty="0" smtClean="0"/>
              <a:t>amount </a:t>
            </a:r>
            <a:r>
              <a:rPr lang="en-GB" sz="2500" dirty="0"/>
              <a:t>of direct </a:t>
            </a:r>
            <a:r>
              <a:rPr lang="en-GB" sz="2500" dirty="0" smtClean="0"/>
              <a:t>expenses. </a:t>
            </a:r>
            <a:r>
              <a:rPr lang="en-GB" sz="2500" dirty="0"/>
              <a:t>Overhead expenses will be added to the direct </a:t>
            </a:r>
            <a:r>
              <a:rPr lang="en-GB" sz="2500" dirty="0" smtClean="0"/>
              <a:t>expenses</a:t>
            </a:r>
            <a:r>
              <a:rPr lang="et-EE" sz="2500" dirty="0" smtClean="0"/>
              <a:t>;</a:t>
            </a:r>
          </a:p>
          <a:p>
            <a:r>
              <a:rPr lang="en-GB" sz="2500" dirty="0"/>
              <a:t>The direct expenses consist of </a:t>
            </a:r>
            <a:r>
              <a:rPr lang="en-GB" sz="2500" b="1" dirty="0"/>
              <a:t>personnel </a:t>
            </a:r>
            <a:r>
              <a:rPr lang="en-GB" sz="2500" b="1" dirty="0" smtClean="0"/>
              <a:t>costs</a:t>
            </a:r>
            <a:r>
              <a:rPr lang="et-EE" sz="2500" b="1" dirty="0" smtClean="0"/>
              <a:t> </a:t>
            </a:r>
            <a:r>
              <a:rPr lang="en-GB" sz="2500" b="1" dirty="0"/>
              <a:t>and research related costs</a:t>
            </a:r>
            <a:r>
              <a:rPr lang="et-EE" sz="2500" dirty="0" smtClean="0"/>
              <a:t>;</a:t>
            </a:r>
          </a:p>
          <a:p>
            <a:r>
              <a:rPr lang="et-EE" sz="2500" dirty="0" err="1" smtClean="0"/>
              <a:t>Based</a:t>
            </a:r>
            <a:r>
              <a:rPr lang="et-EE" sz="2500" dirty="0" smtClean="0"/>
              <a:t> on t</a:t>
            </a:r>
            <a:r>
              <a:rPr lang="en-GB" sz="2500" dirty="0" smtClean="0"/>
              <a:t>he </a:t>
            </a:r>
            <a:r>
              <a:rPr lang="en-GB" sz="2500" dirty="0"/>
              <a:t>estimated personnel costs, the grants are either </a:t>
            </a:r>
            <a:r>
              <a:rPr lang="en-GB" sz="2500" b="1" dirty="0"/>
              <a:t>small or large </a:t>
            </a:r>
            <a:r>
              <a:rPr lang="en-GB" sz="2500" dirty="0"/>
              <a:t>ones </a:t>
            </a:r>
            <a:r>
              <a:rPr lang="en-GB" sz="2500" dirty="0" smtClean="0"/>
              <a:t>(</a:t>
            </a:r>
            <a:r>
              <a:rPr lang="et-EE" sz="2500" dirty="0" smtClean="0"/>
              <a:t>SG–</a:t>
            </a:r>
            <a:r>
              <a:rPr lang="en-GB" sz="2500" dirty="0" smtClean="0"/>
              <a:t>1-2 </a:t>
            </a:r>
            <a:r>
              <a:rPr lang="en-GB" sz="2500" dirty="0"/>
              <a:t>FTE persons; </a:t>
            </a:r>
            <a:r>
              <a:rPr lang="et-EE" sz="2500" dirty="0" smtClean="0"/>
              <a:t>TG–</a:t>
            </a:r>
            <a:r>
              <a:rPr lang="en-GB" sz="2500" dirty="0" smtClean="0"/>
              <a:t>2-5 FTE</a:t>
            </a:r>
            <a:r>
              <a:rPr lang="et-EE" sz="2500" dirty="0" smtClean="0"/>
              <a:t> </a:t>
            </a:r>
            <a:r>
              <a:rPr lang="et-EE" sz="2500" dirty="0" err="1" smtClean="0"/>
              <a:t>persons</a:t>
            </a:r>
            <a:r>
              <a:rPr lang="en-GB" sz="2500" dirty="0" smtClean="0"/>
              <a:t>)</a:t>
            </a:r>
            <a:r>
              <a:rPr lang="et-EE" sz="2500" dirty="0" smtClean="0"/>
              <a:t>;</a:t>
            </a:r>
          </a:p>
          <a:p>
            <a:r>
              <a:rPr lang="en-GB" sz="2500" dirty="0" smtClean="0"/>
              <a:t>Depending </a:t>
            </a:r>
            <a:r>
              <a:rPr lang="en-GB" sz="2500" dirty="0"/>
              <a:t>on the specifics of </a:t>
            </a:r>
            <a:r>
              <a:rPr lang="et-EE" sz="2500" dirty="0" smtClean="0"/>
              <a:t>a</a:t>
            </a:r>
            <a:r>
              <a:rPr lang="en-GB" sz="2500" dirty="0" smtClean="0"/>
              <a:t> </a:t>
            </a:r>
            <a:r>
              <a:rPr lang="en-GB" sz="2500" dirty="0"/>
              <a:t>research field, the small and large grants are divided into </a:t>
            </a:r>
            <a:r>
              <a:rPr lang="en-GB" sz="2500" b="1" dirty="0"/>
              <a:t>experimental and </a:t>
            </a:r>
            <a:r>
              <a:rPr lang="en-GB" sz="2500" b="1" dirty="0" smtClean="0"/>
              <a:t>non-experimental</a:t>
            </a:r>
            <a:r>
              <a:rPr lang="et-EE" sz="2500" dirty="0" smtClean="0"/>
              <a:t>;</a:t>
            </a:r>
          </a:p>
          <a:p>
            <a:r>
              <a:rPr lang="en-GB" sz="2500" dirty="0"/>
              <a:t>Overhead costs are 5</a:t>
            </a:r>
            <a:r>
              <a:rPr lang="en-GB" sz="2500" dirty="0" smtClean="0"/>
              <a:t>%</a:t>
            </a:r>
            <a:r>
              <a:rPr lang="et-EE" sz="2500" dirty="0" smtClean="0"/>
              <a:t> </a:t>
            </a:r>
            <a:r>
              <a:rPr lang="en-GB" sz="2500" dirty="0" smtClean="0"/>
              <a:t>of </a:t>
            </a:r>
            <a:r>
              <a:rPr lang="en-GB" sz="2500" dirty="0"/>
              <a:t>direct expenses in case of an </a:t>
            </a:r>
            <a:r>
              <a:rPr lang="et-EE" sz="2500" dirty="0" smtClean="0"/>
              <a:t>(</a:t>
            </a:r>
            <a:r>
              <a:rPr lang="et-EE" sz="2500" dirty="0" err="1" smtClean="0"/>
              <a:t>outgoing</a:t>
            </a:r>
            <a:r>
              <a:rPr lang="et-EE" sz="2500" dirty="0" smtClean="0"/>
              <a:t>) </a:t>
            </a:r>
            <a:r>
              <a:rPr lang="en-GB" sz="2500" dirty="0" smtClean="0"/>
              <a:t>postdoctoral grant</a:t>
            </a:r>
            <a:r>
              <a:rPr lang="et-EE" sz="2500" dirty="0" smtClean="0"/>
              <a:t>, and </a:t>
            </a:r>
            <a:r>
              <a:rPr lang="en-GB" sz="2500" dirty="0" smtClean="0"/>
              <a:t>25</a:t>
            </a:r>
            <a:r>
              <a:rPr lang="en-GB" sz="2500" dirty="0"/>
              <a:t>% </a:t>
            </a:r>
            <a:r>
              <a:rPr lang="et-EE" sz="2500" dirty="0" smtClean="0"/>
              <a:t>in </a:t>
            </a:r>
            <a:r>
              <a:rPr lang="et-EE" sz="2500" dirty="0" err="1" smtClean="0"/>
              <a:t>case</a:t>
            </a:r>
            <a:r>
              <a:rPr lang="et-EE" sz="2500" dirty="0" smtClean="0"/>
              <a:t> of start-</a:t>
            </a:r>
            <a:r>
              <a:rPr lang="et-EE" sz="2500" dirty="0" err="1" smtClean="0"/>
              <a:t>up</a:t>
            </a:r>
            <a:r>
              <a:rPr lang="et-EE" sz="2500" dirty="0" smtClean="0"/>
              <a:t> and </a:t>
            </a:r>
            <a:r>
              <a:rPr lang="et-EE" sz="2500" dirty="0" err="1" smtClean="0"/>
              <a:t>team</a:t>
            </a:r>
            <a:r>
              <a:rPr lang="et-EE" sz="2500" dirty="0" smtClean="0"/>
              <a:t> </a:t>
            </a:r>
            <a:r>
              <a:rPr lang="et-EE" sz="2500" dirty="0" err="1" smtClean="0"/>
              <a:t>grants</a:t>
            </a:r>
            <a:r>
              <a:rPr lang="et-EE" sz="2500" dirty="0" smtClean="0"/>
              <a:t>;</a:t>
            </a:r>
          </a:p>
          <a:p>
            <a:r>
              <a:rPr lang="en-GB" sz="2500" dirty="0"/>
              <a:t>The applicant of a start-up or team grant has the right to request a smaller grant amount than the fixed grant </a:t>
            </a:r>
            <a:r>
              <a:rPr lang="en-GB" sz="2500" dirty="0" smtClean="0"/>
              <a:t>volume</a:t>
            </a:r>
            <a:r>
              <a:rPr lang="et-EE" sz="2500" dirty="0" smtClean="0"/>
              <a:t>.</a:t>
            </a:r>
            <a:endParaRPr lang="et-EE" sz="2500" dirty="0"/>
          </a:p>
        </p:txBody>
      </p:sp>
    </p:spTree>
    <p:extLst>
      <p:ext uri="{BB962C8B-B14F-4D97-AF65-F5344CB8AC3E}">
        <p14:creationId xmlns:p14="http://schemas.microsoft.com/office/powerpoint/2010/main" val="208893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-19432" y="-171400"/>
            <a:ext cx="8229600" cy="936104"/>
          </a:xfrm>
        </p:spPr>
        <p:txBody>
          <a:bodyPr/>
          <a:lstStyle/>
          <a:p>
            <a:r>
              <a:rPr lang="et-EE" sz="3200" dirty="0" err="1" smtClean="0"/>
              <a:t>Postdoctoral</a:t>
            </a:r>
            <a:r>
              <a:rPr lang="et-EE" sz="3200" dirty="0" smtClean="0"/>
              <a:t> grant (PUT JD)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832648"/>
          </a:xfrm>
        </p:spPr>
        <p:txBody>
          <a:bodyPr>
            <a:normAutofit fontScale="77500" lnSpcReduction="20000"/>
          </a:bodyPr>
          <a:lstStyle/>
          <a:p>
            <a:r>
              <a:rPr lang="et-EE" dirty="0" err="1" smtClean="0"/>
              <a:t>Up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3 </a:t>
            </a:r>
            <a:r>
              <a:rPr lang="et-EE" dirty="0" err="1" smtClean="0"/>
              <a:t>years</a:t>
            </a:r>
            <a:r>
              <a:rPr lang="et-EE" dirty="0" smtClean="0"/>
              <a:t>, </a:t>
            </a:r>
            <a:r>
              <a:rPr lang="et-EE" dirty="0" err="1" smtClean="0"/>
              <a:t>only</a:t>
            </a:r>
            <a:r>
              <a:rPr lang="et-EE" dirty="0" smtClean="0"/>
              <a:t> </a:t>
            </a:r>
            <a:r>
              <a:rPr lang="et-EE" dirty="0" err="1" smtClean="0"/>
              <a:t>for</a:t>
            </a:r>
            <a:r>
              <a:rPr lang="et-EE" dirty="0" smtClean="0"/>
              <a:t> </a:t>
            </a:r>
            <a:r>
              <a:rPr lang="et-EE" dirty="0" err="1" smtClean="0"/>
              <a:t>outgoing</a:t>
            </a:r>
            <a:r>
              <a:rPr lang="et-EE" dirty="0" smtClean="0"/>
              <a:t> </a:t>
            </a:r>
            <a:r>
              <a:rPr lang="et-EE" dirty="0" err="1" smtClean="0"/>
              <a:t>postdocs</a:t>
            </a:r>
            <a:r>
              <a:rPr lang="et-EE" dirty="0" smtClean="0"/>
              <a:t> (</a:t>
            </a:r>
            <a:r>
              <a:rPr lang="et-EE" dirty="0" err="1" smtClean="0"/>
              <a:t>incoming</a:t>
            </a:r>
            <a:r>
              <a:rPr lang="et-EE" dirty="0" smtClean="0"/>
              <a:t> </a:t>
            </a:r>
            <a:r>
              <a:rPr lang="et-EE" dirty="0" err="1" smtClean="0"/>
              <a:t>postdocs</a:t>
            </a:r>
            <a:r>
              <a:rPr lang="et-EE" dirty="0" smtClean="0"/>
              <a:t> </a:t>
            </a:r>
            <a:r>
              <a:rPr lang="et-EE" dirty="0" err="1" smtClean="0"/>
              <a:t>can</a:t>
            </a:r>
            <a:r>
              <a:rPr lang="et-EE" dirty="0" smtClean="0"/>
              <a:t> </a:t>
            </a:r>
            <a:r>
              <a:rPr lang="et-EE" dirty="0" err="1" smtClean="0"/>
              <a:t>apply</a:t>
            </a:r>
            <a:r>
              <a:rPr lang="et-EE" dirty="0" smtClean="0"/>
              <a:t> </a:t>
            </a:r>
            <a:r>
              <a:rPr lang="et-EE" dirty="0" err="1" smtClean="0"/>
              <a:t>for</a:t>
            </a:r>
            <a:r>
              <a:rPr lang="et-EE" dirty="0" smtClean="0"/>
              <a:t> a grant in </a:t>
            </a:r>
            <a:r>
              <a:rPr lang="et-EE" dirty="0" err="1" smtClean="0"/>
              <a:t>Mobilitas</a:t>
            </a:r>
            <a:r>
              <a:rPr lang="et-EE" dirty="0" smtClean="0"/>
              <a:t> Pluss);</a:t>
            </a:r>
          </a:p>
          <a:p>
            <a:r>
              <a:rPr lang="et-EE" dirty="0" smtClean="0"/>
              <a:t>A </a:t>
            </a:r>
            <a:r>
              <a:rPr lang="en-GB" dirty="0" smtClean="0"/>
              <a:t>non-recurrent </a:t>
            </a:r>
            <a:r>
              <a:rPr lang="en-GB" dirty="0"/>
              <a:t>relocation allowance </a:t>
            </a:r>
            <a:r>
              <a:rPr lang="et-EE" dirty="0" err="1" smtClean="0"/>
              <a:t>can</a:t>
            </a:r>
            <a:r>
              <a:rPr lang="et-EE" dirty="0" smtClean="0"/>
              <a:t> </a:t>
            </a:r>
            <a:r>
              <a:rPr lang="et-EE" dirty="0" err="1" smtClean="0"/>
              <a:t>be</a:t>
            </a:r>
            <a:r>
              <a:rPr lang="et-EE" dirty="0" smtClean="0"/>
              <a:t> </a:t>
            </a:r>
            <a:r>
              <a:rPr lang="et-EE" dirty="0" err="1" smtClean="0"/>
              <a:t>also</a:t>
            </a:r>
            <a:r>
              <a:rPr lang="et-EE" dirty="0" smtClean="0"/>
              <a:t> </a:t>
            </a:r>
            <a:r>
              <a:rPr lang="et-EE" dirty="0" err="1" smtClean="0"/>
              <a:t>applied</a:t>
            </a:r>
            <a:r>
              <a:rPr lang="et-EE" dirty="0" smtClean="0"/>
              <a:t> </a:t>
            </a:r>
            <a:r>
              <a:rPr lang="et-EE" dirty="0" err="1" smtClean="0"/>
              <a:t>for</a:t>
            </a:r>
            <a:r>
              <a:rPr lang="et-EE" dirty="0" smtClean="0"/>
              <a:t>;</a:t>
            </a:r>
          </a:p>
          <a:p>
            <a:r>
              <a:rPr lang="et-EE" dirty="0" err="1" smtClean="0"/>
              <a:t>Can</a:t>
            </a:r>
            <a:r>
              <a:rPr lang="et-EE" dirty="0" smtClean="0"/>
              <a:t> </a:t>
            </a:r>
            <a:r>
              <a:rPr lang="et-EE" dirty="0" err="1" smtClean="0"/>
              <a:t>be</a:t>
            </a:r>
            <a:r>
              <a:rPr lang="et-EE" dirty="0" smtClean="0"/>
              <a:t> </a:t>
            </a:r>
            <a:r>
              <a:rPr lang="et-EE" dirty="0" err="1" smtClean="0"/>
              <a:t>awarded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same</a:t>
            </a:r>
            <a:r>
              <a:rPr lang="et-EE" dirty="0" smtClean="0"/>
              <a:t> </a:t>
            </a:r>
            <a:r>
              <a:rPr lang="et-EE" dirty="0" err="1" smtClean="0"/>
              <a:t>person</a:t>
            </a:r>
            <a:r>
              <a:rPr lang="et-EE" dirty="0" smtClean="0"/>
              <a:t> </a:t>
            </a:r>
            <a:r>
              <a:rPr lang="et-EE" dirty="0" err="1" smtClean="0"/>
              <a:t>only</a:t>
            </a:r>
            <a:r>
              <a:rPr lang="et-EE" dirty="0" smtClean="0"/>
              <a:t> </a:t>
            </a:r>
            <a:r>
              <a:rPr lang="et-EE" dirty="0" err="1" smtClean="0"/>
              <a:t>once</a:t>
            </a:r>
            <a:r>
              <a:rPr lang="et-EE" dirty="0" smtClean="0"/>
              <a:t>;</a:t>
            </a:r>
          </a:p>
          <a:p>
            <a:r>
              <a:rPr lang="et-EE" dirty="0" err="1"/>
              <a:t>An</a:t>
            </a:r>
            <a:r>
              <a:rPr lang="et-EE" dirty="0"/>
              <a:t> </a:t>
            </a:r>
            <a:r>
              <a:rPr lang="et-EE" dirty="0" err="1"/>
              <a:t>applicant</a:t>
            </a:r>
            <a:r>
              <a:rPr lang="et-EE" dirty="0"/>
              <a:t> </a:t>
            </a:r>
            <a:r>
              <a:rPr lang="et-EE" dirty="0" err="1"/>
              <a:t>can</a:t>
            </a:r>
            <a:r>
              <a:rPr lang="et-EE" dirty="0"/>
              <a:t> </a:t>
            </a:r>
            <a:r>
              <a:rPr lang="et-EE" dirty="0" err="1"/>
              <a:t>not</a:t>
            </a:r>
            <a:r>
              <a:rPr lang="et-EE" dirty="0"/>
              <a:t> </a:t>
            </a:r>
            <a:r>
              <a:rPr lang="et-EE" dirty="0" err="1"/>
              <a:t>apply</a:t>
            </a:r>
            <a:r>
              <a:rPr lang="et-EE" dirty="0"/>
              <a:t> </a:t>
            </a:r>
            <a:r>
              <a:rPr lang="et-EE" dirty="0" err="1"/>
              <a:t>simultaneously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more</a:t>
            </a:r>
            <a:r>
              <a:rPr lang="et-EE" dirty="0"/>
              <a:t> </a:t>
            </a:r>
            <a:r>
              <a:rPr lang="et-EE" dirty="0" err="1"/>
              <a:t>than</a:t>
            </a:r>
            <a:r>
              <a:rPr lang="et-EE" dirty="0"/>
              <a:t> </a:t>
            </a:r>
            <a:r>
              <a:rPr lang="et-EE" dirty="0" err="1"/>
              <a:t>one</a:t>
            </a:r>
            <a:r>
              <a:rPr lang="et-EE" dirty="0"/>
              <a:t> </a:t>
            </a:r>
            <a:r>
              <a:rPr lang="et-EE" dirty="0" smtClean="0"/>
              <a:t>PUT grant </a:t>
            </a:r>
            <a:r>
              <a:rPr lang="et-EE" dirty="0" err="1"/>
              <a:t>but</a:t>
            </a:r>
            <a:r>
              <a:rPr lang="et-EE" dirty="0"/>
              <a:t> </a:t>
            </a:r>
            <a:r>
              <a:rPr lang="et-EE" dirty="0" err="1"/>
              <a:t>may</a:t>
            </a:r>
            <a:r>
              <a:rPr lang="et-EE" dirty="0"/>
              <a:t> </a:t>
            </a:r>
            <a:r>
              <a:rPr lang="et-EE" dirty="0" err="1"/>
              <a:t>be</a:t>
            </a:r>
            <a:r>
              <a:rPr lang="et-EE" dirty="0"/>
              <a:t> </a:t>
            </a:r>
            <a:r>
              <a:rPr lang="et-EE" dirty="0" err="1"/>
              <a:t>listed</a:t>
            </a:r>
            <a:r>
              <a:rPr lang="et-EE" dirty="0"/>
              <a:t> </a:t>
            </a:r>
            <a:r>
              <a:rPr lang="et-EE" dirty="0" err="1"/>
              <a:t>as</a:t>
            </a:r>
            <a:r>
              <a:rPr lang="et-EE" dirty="0"/>
              <a:t> </a:t>
            </a:r>
            <a:r>
              <a:rPr lang="et-EE" dirty="0" err="1"/>
              <a:t>primary</a:t>
            </a:r>
            <a:r>
              <a:rPr lang="et-EE" dirty="0"/>
              <a:t> </a:t>
            </a:r>
            <a:r>
              <a:rPr lang="et-EE" dirty="0" err="1"/>
              <a:t>research</a:t>
            </a:r>
            <a:r>
              <a:rPr lang="et-EE" dirty="0"/>
              <a:t> </a:t>
            </a:r>
            <a:r>
              <a:rPr lang="et-EE" dirty="0" err="1"/>
              <a:t>staff</a:t>
            </a:r>
            <a:r>
              <a:rPr lang="et-EE" dirty="0"/>
              <a:t> in </a:t>
            </a:r>
            <a:r>
              <a:rPr lang="et-EE" dirty="0" err="1"/>
              <a:t>yet</a:t>
            </a:r>
            <a:r>
              <a:rPr lang="et-EE" dirty="0"/>
              <a:t> </a:t>
            </a:r>
            <a:r>
              <a:rPr lang="et-EE" dirty="0" err="1"/>
              <a:t>another</a:t>
            </a:r>
            <a:r>
              <a:rPr lang="et-EE" dirty="0"/>
              <a:t> start-</a:t>
            </a:r>
            <a:r>
              <a:rPr lang="et-EE" dirty="0" err="1"/>
              <a:t>up</a:t>
            </a:r>
            <a:r>
              <a:rPr lang="et-EE" dirty="0"/>
              <a:t> </a:t>
            </a:r>
            <a:r>
              <a:rPr lang="et-EE" dirty="0" err="1"/>
              <a:t>or</a:t>
            </a:r>
            <a:r>
              <a:rPr lang="et-EE" dirty="0"/>
              <a:t> </a:t>
            </a:r>
            <a:r>
              <a:rPr lang="et-EE" dirty="0" err="1"/>
              <a:t>team</a:t>
            </a:r>
            <a:r>
              <a:rPr lang="et-EE" dirty="0"/>
              <a:t> grant</a:t>
            </a:r>
            <a:r>
              <a:rPr lang="et-EE" dirty="0" smtClean="0"/>
              <a:t>;</a:t>
            </a:r>
          </a:p>
          <a:p>
            <a:r>
              <a:rPr lang="en-GB" dirty="0"/>
              <a:t>has been awarded the </a:t>
            </a:r>
            <a:r>
              <a:rPr lang="et-EE" dirty="0" smtClean="0"/>
              <a:t>PhD no </a:t>
            </a:r>
            <a:r>
              <a:rPr lang="et-EE" dirty="0" err="1" smtClean="0"/>
              <a:t>more</a:t>
            </a:r>
            <a:r>
              <a:rPr lang="et-EE" dirty="0" smtClean="0"/>
              <a:t> </a:t>
            </a:r>
            <a:r>
              <a:rPr lang="et-EE" dirty="0" err="1" smtClean="0"/>
              <a:t>than</a:t>
            </a:r>
            <a:r>
              <a:rPr lang="et-EE" dirty="0" smtClean="0"/>
              <a:t> 5 </a:t>
            </a:r>
            <a:r>
              <a:rPr lang="et-EE" dirty="0" err="1" smtClean="0"/>
              <a:t>years</a:t>
            </a:r>
            <a:r>
              <a:rPr lang="et-EE" dirty="0" smtClean="0"/>
              <a:t> </a:t>
            </a:r>
            <a:r>
              <a:rPr lang="en-GB" dirty="0" smtClean="0"/>
              <a:t>prior </a:t>
            </a:r>
            <a:r>
              <a:rPr lang="en-GB" dirty="0"/>
              <a:t>to the closing date of the call</a:t>
            </a:r>
            <a:r>
              <a:rPr lang="et-EE" dirty="0" smtClean="0"/>
              <a:t>;</a:t>
            </a:r>
          </a:p>
          <a:p>
            <a:r>
              <a:rPr lang="et-EE" dirty="0" smtClean="0"/>
              <a:t>A </a:t>
            </a:r>
            <a:r>
              <a:rPr lang="et-EE" dirty="0" err="1"/>
              <a:t>person</a:t>
            </a:r>
            <a:r>
              <a:rPr lang="et-EE" dirty="0"/>
              <a:t> </a:t>
            </a:r>
            <a:r>
              <a:rPr lang="et-EE" dirty="0" err="1"/>
              <a:t>can</a:t>
            </a:r>
            <a:r>
              <a:rPr lang="et-EE" dirty="0"/>
              <a:t> </a:t>
            </a:r>
            <a:r>
              <a:rPr lang="et-EE" dirty="0" err="1"/>
              <a:t>not</a:t>
            </a:r>
            <a:r>
              <a:rPr lang="et-EE" dirty="0"/>
              <a:t> </a:t>
            </a:r>
            <a:r>
              <a:rPr lang="et-EE" dirty="0" err="1"/>
              <a:t>apply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a grant </a:t>
            </a:r>
            <a:r>
              <a:rPr lang="et-EE" dirty="0" err="1"/>
              <a:t>if</a:t>
            </a:r>
            <a:r>
              <a:rPr lang="et-EE" dirty="0"/>
              <a:t> </a:t>
            </a:r>
            <a:endParaRPr lang="et-EE" dirty="0" smtClean="0"/>
          </a:p>
          <a:p>
            <a:pPr lvl="1"/>
            <a:r>
              <a:rPr lang="en-GB" sz="3000" dirty="0" smtClean="0"/>
              <a:t>his/her </a:t>
            </a:r>
            <a:r>
              <a:rPr lang="en-GB" sz="3000" dirty="0"/>
              <a:t>application in two consecutive calls has failed to reach the </a:t>
            </a:r>
            <a:r>
              <a:rPr lang="en-GB" sz="3000" dirty="0" smtClean="0"/>
              <a:t>thresholds</a:t>
            </a:r>
            <a:r>
              <a:rPr lang="et-EE" sz="3000" dirty="0" smtClean="0"/>
              <a:t>;</a:t>
            </a:r>
            <a:endParaRPr lang="et-EE" sz="3000" dirty="0"/>
          </a:p>
          <a:p>
            <a:pPr lvl="1"/>
            <a:r>
              <a:rPr lang="et-EE" sz="3000" dirty="0" err="1" smtClean="0"/>
              <a:t>he</a:t>
            </a:r>
            <a:r>
              <a:rPr lang="et-EE" sz="3000" dirty="0" smtClean="0"/>
              <a:t>/</a:t>
            </a:r>
            <a:r>
              <a:rPr lang="et-EE" sz="3000" dirty="0" err="1" smtClean="0"/>
              <a:t>she</a:t>
            </a:r>
            <a:r>
              <a:rPr lang="et-EE" sz="3000" dirty="0" smtClean="0"/>
              <a:t> </a:t>
            </a:r>
            <a:r>
              <a:rPr lang="et-EE" sz="3000" dirty="0" err="1"/>
              <a:t>has</a:t>
            </a:r>
            <a:r>
              <a:rPr lang="et-EE" sz="3000" dirty="0"/>
              <a:t> </a:t>
            </a:r>
            <a:r>
              <a:rPr lang="et-EE" sz="3000" dirty="0" err="1"/>
              <a:t>not</a:t>
            </a:r>
            <a:r>
              <a:rPr lang="et-EE" sz="3000" dirty="0"/>
              <a:t> </a:t>
            </a:r>
            <a:r>
              <a:rPr lang="et-EE" sz="3000" dirty="0" err="1"/>
              <a:t>timely</a:t>
            </a:r>
            <a:r>
              <a:rPr lang="et-EE" sz="3000" dirty="0"/>
              <a:t> </a:t>
            </a:r>
            <a:r>
              <a:rPr lang="et-EE" sz="3000" dirty="0" err="1"/>
              <a:t>submitted</a:t>
            </a:r>
            <a:r>
              <a:rPr lang="et-EE" sz="3000" dirty="0"/>
              <a:t> </a:t>
            </a:r>
            <a:r>
              <a:rPr lang="et-EE" sz="3000" dirty="0" err="1"/>
              <a:t>reports</a:t>
            </a:r>
            <a:r>
              <a:rPr lang="et-EE" sz="3000" dirty="0"/>
              <a:t> of </a:t>
            </a:r>
            <a:r>
              <a:rPr lang="et-EE" sz="3000" dirty="0" err="1"/>
              <a:t>projects</a:t>
            </a:r>
            <a:r>
              <a:rPr lang="et-EE" sz="3000" dirty="0"/>
              <a:t> </a:t>
            </a:r>
            <a:r>
              <a:rPr lang="et-EE" sz="3000" dirty="0" err="1"/>
              <a:t>previously</a:t>
            </a:r>
            <a:r>
              <a:rPr lang="et-EE" sz="3000" dirty="0"/>
              <a:t> </a:t>
            </a:r>
            <a:r>
              <a:rPr lang="et-EE" sz="3000" dirty="0" err="1"/>
              <a:t>financed</a:t>
            </a:r>
            <a:r>
              <a:rPr lang="et-EE" sz="3000" dirty="0"/>
              <a:t> </a:t>
            </a:r>
            <a:r>
              <a:rPr lang="et-EE" sz="3000" dirty="0" err="1"/>
              <a:t>by</a:t>
            </a:r>
            <a:r>
              <a:rPr lang="et-EE" sz="3000" dirty="0"/>
              <a:t> </a:t>
            </a:r>
            <a:r>
              <a:rPr lang="et-EE" sz="3000" dirty="0" err="1"/>
              <a:t>the</a:t>
            </a:r>
            <a:r>
              <a:rPr lang="et-EE" sz="3000" dirty="0"/>
              <a:t> </a:t>
            </a:r>
            <a:r>
              <a:rPr lang="et-EE" sz="3000" dirty="0" err="1"/>
              <a:t>Council</a:t>
            </a:r>
            <a:r>
              <a:rPr lang="et-EE" sz="3000" dirty="0"/>
              <a:t>.</a:t>
            </a:r>
          </a:p>
          <a:p>
            <a:r>
              <a:rPr lang="et-EE" dirty="0" smtClean="0"/>
              <a:t>T</a:t>
            </a:r>
            <a:r>
              <a:rPr lang="en-GB" dirty="0" smtClean="0"/>
              <a:t>he </a:t>
            </a:r>
            <a:r>
              <a:rPr lang="en-GB" dirty="0"/>
              <a:t>host institution </a:t>
            </a:r>
            <a:r>
              <a:rPr lang="et-EE" dirty="0" smtClean="0"/>
              <a:t>(Estonian R&amp;D </a:t>
            </a:r>
            <a:r>
              <a:rPr lang="et-EE" dirty="0" err="1" smtClean="0"/>
              <a:t>institution</a:t>
            </a:r>
            <a:r>
              <a:rPr lang="et-EE" dirty="0" smtClean="0"/>
              <a:t>) </a:t>
            </a:r>
            <a:r>
              <a:rPr lang="en-GB" dirty="0" smtClean="0"/>
              <a:t>shall </a:t>
            </a:r>
            <a:r>
              <a:rPr lang="en-GB" dirty="0"/>
              <a:t>enter into an employment contract with the </a:t>
            </a:r>
            <a:r>
              <a:rPr lang="et-EE" dirty="0" err="1" smtClean="0"/>
              <a:t>posdoctoral</a:t>
            </a:r>
            <a:r>
              <a:rPr lang="et-EE" dirty="0" smtClean="0"/>
              <a:t> </a:t>
            </a:r>
            <a:r>
              <a:rPr lang="et-EE" dirty="0" err="1" smtClean="0"/>
              <a:t>fellow</a:t>
            </a:r>
            <a:r>
              <a:rPr lang="et-EE" dirty="0" smtClean="0"/>
              <a:t>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5695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et-EE" sz="3200" dirty="0" err="1" smtClean="0"/>
              <a:t>Postdoctoral</a:t>
            </a:r>
            <a:r>
              <a:rPr lang="et-EE" sz="3200" dirty="0" smtClean="0"/>
              <a:t> Grant </a:t>
            </a:r>
            <a:r>
              <a:rPr lang="et-EE" sz="3200" dirty="0" err="1" smtClean="0"/>
              <a:t>Volumes</a:t>
            </a:r>
            <a:endParaRPr lang="et-EE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172228"/>
              </p:ext>
            </p:extLst>
          </p:nvPr>
        </p:nvGraphicFramePr>
        <p:xfrm>
          <a:off x="647564" y="980729"/>
          <a:ext cx="7848871" cy="3234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6404"/>
                <a:gridCol w="1440160"/>
                <a:gridCol w="1260139"/>
                <a:gridCol w="1512168"/>
              </a:tblGrid>
              <a:tr h="1368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</a:rPr>
                        <a:t> </a:t>
                      </a:r>
                      <a:r>
                        <a:rPr lang="et-EE" sz="2400" dirty="0" err="1" smtClean="0">
                          <a:effectLst/>
                        </a:rPr>
                        <a:t>Postdoctoral</a:t>
                      </a:r>
                      <a:r>
                        <a:rPr lang="et-EE" sz="2400" dirty="0" smtClean="0">
                          <a:effectLst/>
                        </a:rPr>
                        <a:t> grant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err="1" smtClean="0">
                          <a:effectLst/>
                        </a:rPr>
                        <a:t>Direct</a:t>
                      </a:r>
                      <a:r>
                        <a:rPr lang="et-EE" sz="2000" dirty="0" smtClean="0">
                          <a:effectLst/>
                        </a:rPr>
                        <a:t> </a:t>
                      </a:r>
                      <a:r>
                        <a:rPr lang="et-EE" sz="2000" dirty="0" err="1" smtClean="0">
                          <a:effectLst/>
                        </a:rPr>
                        <a:t>expenses</a:t>
                      </a:r>
                      <a:r>
                        <a:rPr lang="et-EE" sz="2000" baseline="0" dirty="0" smtClean="0">
                          <a:effectLst/>
                        </a:rPr>
                        <a:t> </a:t>
                      </a:r>
                      <a:r>
                        <a:rPr lang="et-EE" sz="2000" dirty="0" smtClean="0">
                          <a:effectLst/>
                        </a:rPr>
                        <a:t>(</a:t>
                      </a:r>
                      <a:r>
                        <a:rPr lang="et-EE" sz="2000" dirty="0" err="1" smtClean="0">
                          <a:effectLst/>
                        </a:rPr>
                        <a:t>per</a:t>
                      </a:r>
                      <a:r>
                        <a:rPr lang="et-EE" sz="2000" dirty="0" smtClean="0">
                          <a:effectLst/>
                        </a:rPr>
                        <a:t> </a:t>
                      </a:r>
                      <a:r>
                        <a:rPr lang="et-EE" sz="2000" dirty="0" err="1" smtClean="0">
                          <a:effectLst/>
                        </a:rPr>
                        <a:t>annum</a:t>
                      </a:r>
                      <a:r>
                        <a:rPr lang="et-EE" sz="2000" dirty="0" smtClean="0">
                          <a:effectLst/>
                        </a:rPr>
                        <a:t>)</a:t>
                      </a:r>
                      <a:endParaRPr lang="et-EE" sz="20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err="1" smtClean="0">
                          <a:effectLst/>
                        </a:rPr>
                        <a:t>Overhead</a:t>
                      </a:r>
                      <a:r>
                        <a:rPr lang="et-EE" sz="2000" dirty="0" smtClean="0">
                          <a:effectLst/>
                        </a:rPr>
                        <a:t> </a:t>
                      </a:r>
                      <a:r>
                        <a:rPr lang="et-EE" sz="2000" dirty="0" err="1" smtClean="0">
                          <a:effectLst/>
                        </a:rPr>
                        <a:t>expenses</a:t>
                      </a:r>
                      <a:r>
                        <a:rPr lang="et-EE" sz="2000" dirty="0" smtClean="0">
                          <a:effectLst/>
                        </a:rPr>
                        <a:t> (</a:t>
                      </a:r>
                      <a:r>
                        <a:rPr lang="et-EE" sz="2000" dirty="0" err="1" smtClean="0">
                          <a:effectLst/>
                        </a:rPr>
                        <a:t>per</a:t>
                      </a:r>
                      <a:r>
                        <a:rPr lang="et-EE" sz="2000" dirty="0" smtClean="0">
                          <a:effectLst/>
                        </a:rPr>
                        <a:t> </a:t>
                      </a:r>
                      <a:r>
                        <a:rPr lang="et-EE" sz="2000" dirty="0" err="1" smtClean="0">
                          <a:effectLst/>
                        </a:rPr>
                        <a:t>annum</a:t>
                      </a:r>
                      <a:r>
                        <a:rPr lang="et-EE" sz="2000" dirty="0" smtClean="0">
                          <a:effectLst/>
                        </a:rPr>
                        <a:t>)</a:t>
                      </a:r>
                      <a:endParaRPr lang="et-EE" sz="20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000" dirty="0" err="1" smtClean="0">
                          <a:effectLst/>
                        </a:rPr>
                        <a:t>Total</a:t>
                      </a:r>
                      <a:r>
                        <a:rPr lang="et-EE" sz="2000" dirty="0" smtClean="0">
                          <a:effectLst/>
                        </a:rPr>
                        <a:t> </a:t>
                      </a:r>
                      <a:r>
                        <a:rPr lang="et-EE" sz="2000" dirty="0" err="1" smtClean="0">
                          <a:effectLst/>
                        </a:rPr>
                        <a:t>fixed</a:t>
                      </a:r>
                      <a:r>
                        <a:rPr lang="et-EE" sz="2000" dirty="0" smtClean="0">
                          <a:effectLst/>
                        </a:rPr>
                        <a:t> grant </a:t>
                      </a:r>
                      <a:r>
                        <a:rPr lang="et-EE" sz="2000" dirty="0" err="1" smtClean="0">
                          <a:effectLst/>
                        </a:rPr>
                        <a:t>volume</a:t>
                      </a:r>
                      <a:r>
                        <a:rPr lang="et-EE" sz="2000" dirty="0" smtClean="0">
                          <a:effectLst/>
                        </a:rPr>
                        <a:t> (</a:t>
                      </a:r>
                      <a:r>
                        <a:rPr lang="et-EE" sz="2000" dirty="0" err="1" smtClean="0">
                          <a:effectLst/>
                        </a:rPr>
                        <a:t>per</a:t>
                      </a:r>
                      <a:r>
                        <a:rPr lang="et-EE" sz="2000" dirty="0" smtClean="0">
                          <a:effectLst/>
                        </a:rPr>
                        <a:t> </a:t>
                      </a:r>
                      <a:r>
                        <a:rPr lang="et-EE" sz="2000" dirty="0" err="1" smtClean="0">
                          <a:effectLst/>
                        </a:rPr>
                        <a:t>annum</a:t>
                      </a:r>
                      <a:r>
                        <a:rPr lang="et-EE" sz="2000" dirty="0" smtClean="0">
                          <a:effectLst/>
                        </a:rPr>
                        <a:t>) </a:t>
                      </a:r>
                      <a:endParaRPr lang="et-EE" sz="20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916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</a:rPr>
                        <a:t>Non-</a:t>
                      </a:r>
                      <a:r>
                        <a:rPr lang="et-EE" sz="2400" dirty="0" err="1" smtClean="0">
                          <a:effectLst/>
                        </a:rPr>
                        <a:t>experimental</a:t>
                      </a:r>
                      <a:r>
                        <a:rPr lang="et-EE" sz="2400" dirty="0" smtClean="0">
                          <a:effectLst/>
                        </a:rPr>
                        <a:t> </a:t>
                      </a:r>
                      <a:r>
                        <a:rPr lang="et-EE" sz="2400" dirty="0" err="1" smtClean="0">
                          <a:effectLst/>
                        </a:rPr>
                        <a:t>outgoing</a:t>
                      </a:r>
                      <a:r>
                        <a:rPr lang="et-EE" sz="2400" baseline="0" dirty="0" smtClean="0">
                          <a:effectLst/>
                        </a:rPr>
                        <a:t> 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32 000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1 600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t-EE" sz="24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</a:rPr>
                        <a:t>33</a:t>
                      </a:r>
                      <a:r>
                        <a:rPr lang="et-EE" sz="2400" dirty="0">
                          <a:effectLst/>
                        </a:rPr>
                        <a:t> 600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9160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err="1" smtClean="0">
                          <a:effectLst/>
                        </a:rPr>
                        <a:t>Experimental</a:t>
                      </a:r>
                      <a:r>
                        <a:rPr lang="et-EE" sz="2400" dirty="0" smtClean="0">
                          <a:effectLst/>
                        </a:rPr>
                        <a:t> </a:t>
                      </a:r>
                      <a:r>
                        <a:rPr lang="et-EE" sz="2400" dirty="0" err="1" smtClean="0">
                          <a:effectLst/>
                        </a:rPr>
                        <a:t>outgoing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34 000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1 700</a:t>
                      </a:r>
                      <a:endParaRPr lang="et-EE" sz="24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t-EE" sz="24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2400" dirty="0" smtClean="0">
                          <a:effectLst/>
                        </a:rPr>
                        <a:t>35</a:t>
                      </a:r>
                      <a:r>
                        <a:rPr lang="et-EE" sz="2400" dirty="0">
                          <a:effectLst/>
                        </a:rPr>
                        <a:t> 700</a:t>
                      </a:r>
                      <a:endParaRPr lang="et-EE" sz="24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47564" y="4653136"/>
            <a:ext cx="78488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The rates of relocation allowance </a:t>
            </a:r>
            <a:r>
              <a:rPr lang="en-GB" sz="2400" dirty="0" smtClean="0"/>
              <a:t>are </a:t>
            </a:r>
            <a:r>
              <a:rPr lang="en-GB" sz="2400" dirty="0"/>
              <a:t>as follows:</a:t>
            </a:r>
            <a:endParaRPr lang="et-EE" sz="2400" dirty="0"/>
          </a:p>
          <a:p>
            <a:r>
              <a:rPr lang="en-GB" sz="2400" dirty="0"/>
              <a:t>For </a:t>
            </a:r>
            <a:r>
              <a:rPr lang="en-GB" sz="2400" dirty="0" smtClean="0"/>
              <a:t>projects </a:t>
            </a:r>
            <a:r>
              <a:rPr lang="en-GB" sz="2400" dirty="0"/>
              <a:t>lasting up to one year – 4000 </a:t>
            </a:r>
            <a:r>
              <a:rPr lang="en-GB" sz="2400" dirty="0" smtClean="0"/>
              <a:t>euros</a:t>
            </a:r>
            <a:r>
              <a:rPr lang="et-EE" sz="2400" dirty="0" smtClean="0"/>
              <a:t>;</a:t>
            </a:r>
            <a:endParaRPr lang="et-EE" sz="2400" dirty="0"/>
          </a:p>
          <a:p>
            <a:r>
              <a:rPr lang="en-GB" sz="2400" dirty="0"/>
              <a:t>For </a:t>
            </a:r>
            <a:r>
              <a:rPr lang="en-GB" sz="2400" dirty="0" smtClean="0"/>
              <a:t>projects </a:t>
            </a:r>
            <a:r>
              <a:rPr lang="en-GB" sz="2400" dirty="0"/>
              <a:t>lasting up to two years – 5500 </a:t>
            </a:r>
            <a:r>
              <a:rPr lang="en-GB" sz="2400" dirty="0" smtClean="0"/>
              <a:t>euros</a:t>
            </a:r>
            <a:r>
              <a:rPr lang="et-EE" sz="2400" dirty="0" smtClean="0"/>
              <a:t>;</a:t>
            </a:r>
            <a:endParaRPr lang="et-EE" sz="2400" dirty="0"/>
          </a:p>
          <a:p>
            <a:r>
              <a:rPr lang="en-GB" sz="2400" dirty="0"/>
              <a:t>For </a:t>
            </a:r>
            <a:r>
              <a:rPr lang="en-GB" sz="2400" dirty="0" smtClean="0"/>
              <a:t>projects </a:t>
            </a:r>
            <a:r>
              <a:rPr lang="en-GB" sz="2400" dirty="0"/>
              <a:t>lasting up to three years – 7000 </a:t>
            </a:r>
            <a:r>
              <a:rPr lang="en-GB" sz="2400" dirty="0" smtClean="0"/>
              <a:t>euros</a:t>
            </a:r>
            <a:r>
              <a:rPr lang="et-EE" sz="2400" dirty="0" smtClean="0"/>
              <a:t>.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25874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89"/>
    </mc:Choice>
    <mc:Fallback xmlns="">
      <p:transition spd="slow" advTm="6889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TAG värvipalet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1A56"/>
      </a:hlink>
      <a:folHlink>
        <a:srgbClr val="5D1A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ETAG värvipalet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1A56"/>
      </a:hlink>
      <a:folHlink>
        <a:srgbClr val="5D1A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ETAG värvipalett 1">
      <a:dk1>
        <a:sysClr val="windowText" lastClr="000000"/>
      </a:dk1>
      <a:lt1>
        <a:sysClr val="window" lastClr="FFFFFF"/>
      </a:lt1>
      <a:dk2>
        <a:srgbClr val="00558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D1A56"/>
      </a:hlink>
      <a:folHlink>
        <a:srgbClr val="5D1A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</TotalTime>
  <Words>1856</Words>
  <Application>Microsoft Office PowerPoint</Application>
  <PresentationFormat>On-screen Show (4:3)</PresentationFormat>
  <Paragraphs>278</Paragraphs>
  <Slides>20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ＭＳ Ｐゴシック</vt:lpstr>
      <vt:lpstr>Arial</vt:lpstr>
      <vt:lpstr>Calibri</vt:lpstr>
      <vt:lpstr>Tahoma</vt:lpstr>
      <vt:lpstr>Times New Roman</vt:lpstr>
      <vt:lpstr>Wingdings</vt:lpstr>
      <vt:lpstr>Custom Design</vt:lpstr>
      <vt:lpstr>1_Custom Design</vt:lpstr>
      <vt:lpstr>2_Custom Design</vt:lpstr>
      <vt:lpstr>Office Theme</vt:lpstr>
      <vt:lpstr>Chart</vt:lpstr>
      <vt:lpstr>Estonian Research Council 28 March 2016 Tartu 29 March 2016 Tallinn </vt:lpstr>
      <vt:lpstr>Previous Call (2016) (1/2)</vt:lpstr>
      <vt:lpstr>Previous Call (2016)(2/2)</vt:lpstr>
      <vt:lpstr> New System of Research Grants and Baseline Funding (1/3) </vt:lpstr>
      <vt:lpstr> New System of Research Grants and Baseline Funding (2/3) </vt:lpstr>
      <vt:lpstr> New System of Research Grants and Baseline Funding (3/3) </vt:lpstr>
      <vt:lpstr>Fixed Grant Volumes</vt:lpstr>
      <vt:lpstr>Postdoctoral grant (PUT JD)</vt:lpstr>
      <vt:lpstr>Postdoctoral Grant Volumes</vt:lpstr>
      <vt:lpstr>Start-up grant (PUT SG) (1/2)</vt:lpstr>
      <vt:lpstr>Start-up grant (PUT SG) (2/2)</vt:lpstr>
      <vt:lpstr>Start-up Grant Volume</vt:lpstr>
      <vt:lpstr>Team Grant (PUT RG) (1/2)</vt:lpstr>
      <vt:lpstr>Team Grant (PUT RG) (2/2)</vt:lpstr>
      <vt:lpstr>Team Grant Volume</vt:lpstr>
      <vt:lpstr>Tips to applicants (1/2)</vt:lpstr>
      <vt:lpstr>Tips to applicants (2/2)</vt:lpstr>
      <vt:lpstr>Tips to Principal Investigators</vt:lpstr>
      <vt:lpstr>More information</vt:lpstr>
      <vt:lpstr>Funding Officers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Liina Raju</dc:creator>
  <cp:lastModifiedBy>Kadri Mäger</cp:lastModifiedBy>
  <cp:revision>183</cp:revision>
  <dcterms:created xsi:type="dcterms:W3CDTF">2012-09-06T13:35:51Z</dcterms:created>
  <dcterms:modified xsi:type="dcterms:W3CDTF">2017-04-03T10:10:57Z</dcterms:modified>
</cp:coreProperties>
</file>