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CAF96-CD43-4FC6-91A9-CCBF76C81F47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EAD66-3014-4B30-9F42-79491EBA3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65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2567-AD6C-4480-AF1C-3BA5E4951DDF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D73C-AC53-4065-A77F-D82E8842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18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2567-AD6C-4480-AF1C-3BA5E4951DDF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D73C-AC53-4065-A77F-D82E8842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63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2567-AD6C-4480-AF1C-3BA5E4951DDF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D73C-AC53-4065-A77F-D82E8842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5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2567-AD6C-4480-AF1C-3BA5E4951DDF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D73C-AC53-4065-A77F-D82E8842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28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2567-AD6C-4480-AF1C-3BA5E4951DDF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D73C-AC53-4065-A77F-D82E8842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7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2567-AD6C-4480-AF1C-3BA5E4951DDF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D73C-AC53-4065-A77F-D82E8842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2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2567-AD6C-4480-AF1C-3BA5E4951DDF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D73C-AC53-4065-A77F-D82E8842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877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2567-AD6C-4480-AF1C-3BA5E4951DDF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D73C-AC53-4065-A77F-D82E8842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68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2567-AD6C-4480-AF1C-3BA5E4951DDF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D73C-AC53-4065-A77F-D82E8842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67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2567-AD6C-4480-AF1C-3BA5E4951DDF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D73C-AC53-4065-A77F-D82E8842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89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2567-AD6C-4480-AF1C-3BA5E4951DDF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D73C-AC53-4065-A77F-D82E8842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458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32567-AD6C-4480-AF1C-3BA5E4951DDF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4D73C-AC53-4065-A77F-D82E8842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10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4383" y="476672"/>
            <a:ext cx="545040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sv-SE" sz="2400" dirty="0" smtClean="0"/>
              <a:t>     </a:t>
            </a:r>
            <a:r>
              <a:rPr lang="sv-SE" sz="2400" dirty="0" smtClean="0">
                <a:solidFill>
                  <a:srgbClr val="33CC33"/>
                </a:solidFill>
              </a:rPr>
              <a:t>Agricultural and </a:t>
            </a:r>
            <a:r>
              <a:rPr lang="sv-SE" sz="2400" dirty="0" err="1" smtClean="0">
                <a:solidFill>
                  <a:srgbClr val="33CC33"/>
                </a:solidFill>
              </a:rPr>
              <a:t>Veterinary</a:t>
            </a:r>
            <a:r>
              <a:rPr lang="sv-SE" sz="2400" dirty="0" smtClean="0">
                <a:solidFill>
                  <a:srgbClr val="33CC33"/>
                </a:solidFill>
              </a:rPr>
              <a:t> Sciences</a:t>
            </a:r>
          </a:p>
          <a:p>
            <a:r>
              <a:rPr lang="sv-SE" sz="2400" dirty="0" smtClean="0"/>
              <a:t>Reviewers: Barbara Ekbom, Ian </a:t>
            </a:r>
            <a:r>
              <a:rPr lang="sv-SE" sz="2400" dirty="0" err="1" smtClean="0"/>
              <a:t>McConnell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27782" y="1343318"/>
            <a:ext cx="2863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4 </a:t>
            </a:r>
            <a:r>
              <a:rPr lang="sv-SE" sz="2400" dirty="0" err="1" smtClean="0"/>
              <a:t>units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assessment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014042" y="1988840"/>
            <a:ext cx="489108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v-SE" sz="2400" dirty="0" smtClean="0"/>
              <a:t>University </a:t>
            </a:r>
            <a:r>
              <a:rPr lang="sv-SE" sz="2400" dirty="0" err="1" smtClean="0"/>
              <a:t>of</a:t>
            </a:r>
            <a:r>
              <a:rPr lang="sv-SE" sz="2400" dirty="0" smtClean="0"/>
              <a:t> Tartu</a:t>
            </a:r>
          </a:p>
          <a:p>
            <a:pPr marL="342900" indent="-342900">
              <a:buFont typeface="+mj-lt"/>
              <a:buAutoNum type="arabicPeriod"/>
            </a:pPr>
            <a:endParaRPr lang="sv-SE" sz="2400" dirty="0"/>
          </a:p>
          <a:p>
            <a:pPr marL="342900" indent="-342900">
              <a:buFont typeface="+mj-lt"/>
              <a:buAutoNum type="arabicPeriod"/>
            </a:pPr>
            <a:r>
              <a:rPr lang="sv-SE" sz="2400" dirty="0" smtClean="0"/>
              <a:t>Tallinn University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Technology</a:t>
            </a:r>
            <a:endParaRPr lang="sv-SE" sz="2400" dirty="0" smtClean="0"/>
          </a:p>
          <a:p>
            <a:pPr marL="342900" indent="-342900">
              <a:buFont typeface="+mj-lt"/>
              <a:buAutoNum type="arabicPeriod"/>
            </a:pPr>
            <a:endParaRPr lang="sv-SE" sz="2400" dirty="0"/>
          </a:p>
          <a:p>
            <a:pPr marL="342900" indent="-342900">
              <a:buFont typeface="+mj-lt"/>
              <a:buAutoNum type="arabicPeriod"/>
            </a:pPr>
            <a:r>
              <a:rPr lang="sv-SE" sz="2400" dirty="0" err="1" smtClean="0"/>
              <a:t>Estonian</a:t>
            </a:r>
            <a:r>
              <a:rPr lang="sv-SE" sz="2400" dirty="0" smtClean="0"/>
              <a:t> University </a:t>
            </a:r>
            <a:r>
              <a:rPr lang="sv-SE" sz="2400" dirty="0" err="1" smtClean="0"/>
              <a:t>of</a:t>
            </a:r>
            <a:r>
              <a:rPr lang="sv-SE" sz="2400" dirty="0" smtClean="0"/>
              <a:t> Life Sciences</a:t>
            </a:r>
          </a:p>
          <a:p>
            <a:pPr marL="342900" indent="-342900">
              <a:buFont typeface="+mj-lt"/>
              <a:buAutoNum type="arabicPeriod"/>
            </a:pPr>
            <a:endParaRPr lang="sv-SE" sz="2400" dirty="0"/>
          </a:p>
          <a:p>
            <a:pPr marL="342900" indent="-342900">
              <a:buFont typeface="+mj-lt"/>
              <a:buAutoNum type="arabicPeriod"/>
            </a:pPr>
            <a:r>
              <a:rPr lang="sv-SE" sz="2400" dirty="0" err="1" smtClean="0"/>
              <a:t>Estonian</a:t>
            </a:r>
            <a:r>
              <a:rPr lang="sv-SE" sz="2400" dirty="0" smtClean="0"/>
              <a:t> </a:t>
            </a:r>
            <a:r>
              <a:rPr lang="sv-SE" sz="2400" dirty="0" err="1" smtClean="0"/>
              <a:t>Crop</a:t>
            </a:r>
            <a:r>
              <a:rPr lang="sv-SE" sz="2400" dirty="0" smtClean="0"/>
              <a:t> Research </a:t>
            </a:r>
            <a:r>
              <a:rPr lang="sv-SE" sz="2400" dirty="0" err="1" smtClean="0"/>
              <a:t>Institute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123728" y="5140367"/>
            <a:ext cx="52209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>
                <a:solidFill>
                  <a:srgbClr val="FF0000"/>
                </a:solidFill>
              </a:rPr>
              <a:t>The </a:t>
            </a:r>
            <a:r>
              <a:rPr lang="sv-SE" sz="2400" dirty="0" err="1" smtClean="0">
                <a:solidFill>
                  <a:srgbClr val="FF0000"/>
                </a:solidFill>
              </a:rPr>
              <a:t>reviewers</a:t>
            </a:r>
            <a:r>
              <a:rPr lang="sv-SE" sz="2400" dirty="0" smtClean="0">
                <a:solidFill>
                  <a:srgbClr val="FF0000"/>
                </a:solidFill>
              </a:rPr>
              <a:t> </a:t>
            </a:r>
            <a:r>
              <a:rPr lang="sv-SE" sz="2400" dirty="0" err="1" smtClean="0">
                <a:solidFill>
                  <a:srgbClr val="FF0000"/>
                </a:solidFill>
              </a:rPr>
              <a:t>recommended</a:t>
            </a:r>
            <a:r>
              <a:rPr lang="sv-SE" sz="2400" dirty="0" smtClean="0">
                <a:solidFill>
                  <a:srgbClr val="FF0000"/>
                </a:solidFill>
              </a:rPr>
              <a:t> </a:t>
            </a:r>
            <a:r>
              <a:rPr lang="sv-SE" sz="2400" dirty="0" err="1" smtClean="0">
                <a:solidFill>
                  <a:srgbClr val="FF0000"/>
                </a:solidFill>
              </a:rPr>
              <a:t>that</a:t>
            </a:r>
            <a:r>
              <a:rPr lang="sv-SE" sz="24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sv-SE" sz="2400" dirty="0" smtClean="0">
                <a:solidFill>
                  <a:srgbClr val="FF0000"/>
                </a:solidFill>
              </a:rPr>
              <a:t>all </a:t>
            </a:r>
            <a:r>
              <a:rPr lang="sv-SE" sz="2400" dirty="0" err="1" smtClean="0">
                <a:solidFill>
                  <a:srgbClr val="FF0000"/>
                </a:solidFill>
              </a:rPr>
              <a:t>units</a:t>
            </a:r>
            <a:r>
              <a:rPr lang="sv-SE" sz="2400" dirty="0" smtClean="0">
                <a:solidFill>
                  <a:srgbClr val="FF0000"/>
                </a:solidFill>
              </a:rPr>
              <a:t> be </a:t>
            </a:r>
            <a:r>
              <a:rPr lang="sv-SE" sz="2400" dirty="0" err="1" smtClean="0">
                <a:solidFill>
                  <a:srgbClr val="FF0000"/>
                </a:solidFill>
              </a:rPr>
              <a:t>granted</a:t>
            </a:r>
            <a:r>
              <a:rPr lang="sv-SE" sz="2400" dirty="0" smtClean="0">
                <a:solidFill>
                  <a:srgbClr val="FF0000"/>
                </a:solidFill>
              </a:rPr>
              <a:t> a positive </a:t>
            </a:r>
            <a:r>
              <a:rPr lang="sv-SE" sz="2400" dirty="0" err="1" smtClean="0">
                <a:solidFill>
                  <a:srgbClr val="FF0000"/>
                </a:solidFill>
              </a:rPr>
              <a:t>evaluation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509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174" y="908720"/>
            <a:ext cx="1951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/>
              <a:t>University </a:t>
            </a:r>
            <a:r>
              <a:rPr lang="sv-SE" b="1" dirty="0" err="1" smtClean="0"/>
              <a:t>of</a:t>
            </a:r>
            <a:r>
              <a:rPr lang="sv-SE" b="1" dirty="0" smtClean="0"/>
              <a:t> Tartu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53925" y="1484784"/>
            <a:ext cx="499059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Scientific</a:t>
            </a:r>
            <a:r>
              <a:rPr lang="sv-SE" dirty="0" smtClean="0"/>
              <a:t> </a:t>
            </a:r>
            <a:r>
              <a:rPr lang="sv-SE" dirty="0" err="1" smtClean="0"/>
              <a:t>impact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research – </a:t>
            </a:r>
            <a:r>
              <a:rPr lang="sv-SE" dirty="0" err="1" smtClean="0"/>
              <a:t>very</a:t>
            </a:r>
            <a:r>
              <a:rPr lang="sv-SE" dirty="0" smtClean="0"/>
              <a:t> </a:t>
            </a:r>
            <a:r>
              <a:rPr lang="sv-SE" dirty="0" err="1" smtClean="0"/>
              <a:t>good</a:t>
            </a:r>
            <a:endParaRPr lang="sv-SE" dirty="0" smtClean="0"/>
          </a:p>
          <a:p>
            <a:endParaRPr lang="sv-SE" dirty="0"/>
          </a:p>
          <a:p>
            <a:r>
              <a:rPr lang="sv-SE" dirty="0" err="1" smtClean="0"/>
              <a:t>Sustainability</a:t>
            </a:r>
            <a:r>
              <a:rPr lang="sv-SE" dirty="0" smtClean="0"/>
              <a:t> and potential </a:t>
            </a:r>
            <a:r>
              <a:rPr lang="sv-SE" dirty="0" err="1" smtClean="0"/>
              <a:t>of</a:t>
            </a:r>
            <a:r>
              <a:rPr lang="sv-SE" dirty="0" smtClean="0"/>
              <a:t> research – </a:t>
            </a:r>
            <a:r>
              <a:rPr lang="sv-SE" dirty="0" err="1" smtClean="0"/>
              <a:t>very</a:t>
            </a:r>
            <a:r>
              <a:rPr lang="sv-SE" dirty="0" smtClean="0"/>
              <a:t> </a:t>
            </a:r>
            <a:r>
              <a:rPr lang="sv-SE" dirty="0" err="1" smtClean="0"/>
              <a:t>good</a:t>
            </a:r>
            <a:endParaRPr lang="sv-SE" dirty="0" smtClean="0"/>
          </a:p>
          <a:p>
            <a:endParaRPr lang="sv-SE" dirty="0"/>
          </a:p>
          <a:p>
            <a:r>
              <a:rPr lang="sv-SE" dirty="0" err="1" smtClean="0"/>
              <a:t>Societal</a:t>
            </a:r>
            <a:r>
              <a:rPr lang="sv-SE" dirty="0" smtClean="0"/>
              <a:t> </a:t>
            </a:r>
            <a:r>
              <a:rPr lang="sv-SE" dirty="0" err="1" smtClean="0"/>
              <a:t>importance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research – </a:t>
            </a:r>
            <a:r>
              <a:rPr lang="sv-SE" dirty="0" err="1" smtClean="0"/>
              <a:t>very</a:t>
            </a:r>
            <a:r>
              <a:rPr lang="sv-SE" dirty="0" smtClean="0"/>
              <a:t> </a:t>
            </a:r>
            <a:r>
              <a:rPr lang="sv-SE" dirty="0" err="1" smtClean="0"/>
              <a:t>good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63687" y="3429000"/>
            <a:ext cx="601356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>
                <a:solidFill>
                  <a:srgbClr val="0066FF"/>
                </a:solidFill>
              </a:rPr>
              <a:t>Continue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good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cooperation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within</a:t>
            </a:r>
            <a:r>
              <a:rPr lang="sv-SE" dirty="0" smtClean="0">
                <a:solidFill>
                  <a:srgbClr val="0066FF"/>
                </a:solidFill>
              </a:rPr>
              <a:t> EU, </a:t>
            </a:r>
            <a:r>
              <a:rPr lang="sv-SE" dirty="0" err="1" smtClean="0">
                <a:solidFill>
                  <a:srgbClr val="0066FF"/>
                </a:solidFill>
              </a:rPr>
              <a:t>both</a:t>
            </a:r>
            <a:r>
              <a:rPr lang="sv-SE" dirty="0" smtClean="0">
                <a:solidFill>
                  <a:srgbClr val="0066FF"/>
                </a:solidFill>
              </a:rPr>
              <a:t> science and policy</a:t>
            </a:r>
          </a:p>
          <a:p>
            <a:endParaRPr lang="sv-SE" dirty="0" smtClean="0">
              <a:solidFill>
                <a:srgbClr val="0066FF"/>
              </a:solidFill>
            </a:endParaRPr>
          </a:p>
          <a:p>
            <a:r>
              <a:rPr lang="sv-SE" dirty="0" err="1" smtClean="0">
                <a:solidFill>
                  <a:srgbClr val="0066FF"/>
                </a:solidFill>
              </a:rPr>
              <a:t>Develop</a:t>
            </a:r>
            <a:r>
              <a:rPr lang="sv-SE" dirty="0" smtClean="0">
                <a:solidFill>
                  <a:srgbClr val="0066FF"/>
                </a:solidFill>
              </a:rPr>
              <a:t> ”</a:t>
            </a:r>
            <a:r>
              <a:rPr lang="sv-SE" dirty="0" err="1" smtClean="0">
                <a:solidFill>
                  <a:srgbClr val="0066FF"/>
                </a:solidFill>
              </a:rPr>
              <a:t>Ecological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intensification</a:t>
            </a:r>
            <a:r>
              <a:rPr lang="sv-SE" dirty="0" smtClean="0">
                <a:solidFill>
                  <a:srgbClr val="0066FF"/>
                </a:solidFill>
              </a:rPr>
              <a:t>” for </a:t>
            </a:r>
            <a:r>
              <a:rPr lang="sv-SE" dirty="0" err="1" smtClean="0">
                <a:solidFill>
                  <a:srgbClr val="0066FF"/>
                </a:solidFill>
              </a:rPr>
              <a:t>both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production</a:t>
            </a:r>
            <a:r>
              <a:rPr lang="sv-SE" dirty="0" smtClean="0">
                <a:solidFill>
                  <a:srgbClr val="0066FF"/>
                </a:solidFill>
              </a:rPr>
              <a:t> and </a:t>
            </a:r>
          </a:p>
          <a:p>
            <a:r>
              <a:rPr lang="sv-SE" dirty="0" smtClean="0">
                <a:solidFill>
                  <a:srgbClr val="0066FF"/>
                </a:solidFill>
              </a:rPr>
              <a:t>environmental </a:t>
            </a:r>
            <a:r>
              <a:rPr lang="sv-SE" dirty="0" err="1" smtClean="0">
                <a:solidFill>
                  <a:srgbClr val="0066FF"/>
                </a:solidFill>
              </a:rPr>
              <a:t>goals</a:t>
            </a:r>
            <a:r>
              <a:rPr lang="sv-SE" dirty="0" smtClean="0">
                <a:solidFill>
                  <a:srgbClr val="0066FF"/>
                </a:solidFill>
              </a:rPr>
              <a:t> in </a:t>
            </a:r>
            <a:r>
              <a:rPr lang="sv-SE" dirty="0" err="1" smtClean="0">
                <a:solidFill>
                  <a:srgbClr val="0066FF"/>
                </a:solidFill>
              </a:rPr>
              <a:t>agriculture</a:t>
            </a:r>
            <a:r>
              <a:rPr lang="sv-SE" dirty="0" smtClean="0">
                <a:solidFill>
                  <a:srgbClr val="0066FF"/>
                </a:solidFill>
              </a:rPr>
              <a:t> and </a:t>
            </a:r>
            <a:r>
              <a:rPr lang="sv-SE" dirty="0" err="1" smtClean="0">
                <a:solidFill>
                  <a:srgbClr val="0066FF"/>
                </a:solidFill>
              </a:rPr>
              <a:t>forestry</a:t>
            </a:r>
            <a:endParaRPr lang="sv-SE" dirty="0" smtClean="0">
              <a:solidFill>
                <a:srgbClr val="0066FF"/>
              </a:solidFill>
            </a:endParaRPr>
          </a:p>
          <a:p>
            <a:endParaRPr lang="sv-SE" dirty="0" smtClean="0">
              <a:solidFill>
                <a:srgbClr val="0066FF"/>
              </a:solidFill>
            </a:endParaRPr>
          </a:p>
          <a:p>
            <a:r>
              <a:rPr lang="sv-SE" dirty="0" err="1" smtClean="0">
                <a:solidFill>
                  <a:srgbClr val="0066FF"/>
                </a:solidFill>
              </a:rPr>
              <a:t>Pay</a:t>
            </a:r>
            <a:r>
              <a:rPr lang="sv-SE" dirty="0" smtClean="0">
                <a:solidFill>
                  <a:srgbClr val="0066FF"/>
                </a:solidFill>
              </a:rPr>
              <a:t> attention </a:t>
            </a:r>
            <a:r>
              <a:rPr lang="sv-SE" dirty="0" err="1" smtClean="0">
                <a:solidFill>
                  <a:srgbClr val="0066FF"/>
                </a:solidFill>
              </a:rPr>
              <a:t>to</a:t>
            </a:r>
            <a:r>
              <a:rPr lang="sv-SE" dirty="0" smtClean="0">
                <a:solidFill>
                  <a:srgbClr val="0066FF"/>
                </a:solidFill>
              </a:rPr>
              <a:t> PhD student </a:t>
            </a:r>
            <a:r>
              <a:rPr lang="sv-SE" dirty="0" err="1" smtClean="0">
                <a:solidFill>
                  <a:srgbClr val="0066FF"/>
                </a:solidFill>
              </a:rPr>
              <a:t>evaluations</a:t>
            </a:r>
            <a:endParaRPr lang="sv-SE" dirty="0" smtClean="0">
              <a:solidFill>
                <a:srgbClr val="0066FF"/>
              </a:solidFill>
            </a:endParaRPr>
          </a:p>
          <a:p>
            <a:endParaRPr lang="sv-SE" dirty="0" smtClean="0">
              <a:solidFill>
                <a:srgbClr val="0066FF"/>
              </a:solidFill>
            </a:endParaRPr>
          </a:p>
          <a:p>
            <a:r>
              <a:rPr lang="sv-SE" dirty="0" err="1" smtClean="0">
                <a:solidFill>
                  <a:srgbClr val="0066FF"/>
                </a:solidFill>
              </a:rPr>
              <a:t>Increase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number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of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women</a:t>
            </a:r>
            <a:r>
              <a:rPr lang="sv-SE" dirty="0" smtClean="0">
                <a:solidFill>
                  <a:srgbClr val="0066FF"/>
                </a:solidFill>
              </a:rPr>
              <a:t> scientists </a:t>
            </a:r>
            <a:r>
              <a:rPr lang="sv-SE" dirty="0" err="1" smtClean="0">
                <a:solidFill>
                  <a:srgbClr val="0066FF"/>
                </a:solidFill>
              </a:rPr>
              <a:t>among</a:t>
            </a:r>
            <a:r>
              <a:rPr lang="sv-SE" dirty="0" smtClean="0">
                <a:solidFill>
                  <a:srgbClr val="0066FF"/>
                </a:solidFill>
              </a:rPr>
              <a:t> senior </a:t>
            </a:r>
            <a:r>
              <a:rPr lang="sv-SE" dirty="0" err="1" smtClean="0">
                <a:solidFill>
                  <a:srgbClr val="0066FF"/>
                </a:solidFill>
              </a:rPr>
              <a:t>staff</a:t>
            </a:r>
            <a:endParaRPr lang="en-US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722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724054"/>
            <a:ext cx="3207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/>
              <a:t>Tallinn University </a:t>
            </a:r>
            <a:r>
              <a:rPr lang="sv-SE" b="1" dirty="0" err="1" smtClean="0"/>
              <a:t>of</a:t>
            </a:r>
            <a:r>
              <a:rPr lang="sv-SE" b="1" dirty="0" smtClean="0"/>
              <a:t> </a:t>
            </a:r>
            <a:r>
              <a:rPr lang="sv-SE" b="1" dirty="0" err="1" smtClean="0"/>
              <a:t>Technology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53925" y="1484784"/>
            <a:ext cx="513416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Scientific</a:t>
            </a:r>
            <a:r>
              <a:rPr lang="sv-SE" dirty="0" smtClean="0"/>
              <a:t> </a:t>
            </a:r>
            <a:r>
              <a:rPr lang="sv-SE" dirty="0" err="1" smtClean="0"/>
              <a:t>impact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research –</a:t>
            </a:r>
            <a:r>
              <a:rPr lang="sv-SE" dirty="0" err="1" smtClean="0"/>
              <a:t>good</a:t>
            </a:r>
            <a:endParaRPr lang="sv-SE" dirty="0" smtClean="0"/>
          </a:p>
          <a:p>
            <a:endParaRPr lang="sv-SE" dirty="0"/>
          </a:p>
          <a:p>
            <a:r>
              <a:rPr lang="sv-SE" dirty="0" err="1" smtClean="0"/>
              <a:t>Sustainability</a:t>
            </a:r>
            <a:r>
              <a:rPr lang="sv-SE" dirty="0" smtClean="0"/>
              <a:t> and potential </a:t>
            </a:r>
            <a:r>
              <a:rPr lang="sv-SE" dirty="0" err="1" smtClean="0"/>
              <a:t>of</a:t>
            </a:r>
            <a:r>
              <a:rPr lang="sv-SE" dirty="0" smtClean="0"/>
              <a:t> research – </a:t>
            </a:r>
            <a:r>
              <a:rPr lang="sv-SE" dirty="0" err="1" smtClean="0"/>
              <a:t>satisfactory</a:t>
            </a:r>
            <a:endParaRPr lang="sv-SE" dirty="0" smtClean="0"/>
          </a:p>
          <a:p>
            <a:endParaRPr lang="sv-SE" dirty="0"/>
          </a:p>
          <a:p>
            <a:r>
              <a:rPr lang="sv-SE" dirty="0" err="1" smtClean="0"/>
              <a:t>Societal</a:t>
            </a:r>
            <a:r>
              <a:rPr lang="sv-SE" dirty="0" smtClean="0"/>
              <a:t> </a:t>
            </a:r>
            <a:r>
              <a:rPr lang="sv-SE" dirty="0" err="1" smtClean="0"/>
              <a:t>importance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research –</a:t>
            </a:r>
            <a:r>
              <a:rPr lang="sv-SE" dirty="0" err="1" smtClean="0"/>
              <a:t>good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63687" y="3429000"/>
            <a:ext cx="638482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rgbClr val="0066FF"/>
                </a:solidFill>
              </a:rPr>
              <a:t>Problem </a:t>
            </a:r>
            <a:r>
              <a:rPr lang="sv-SE" dirty="0" err="1" smtClean="0">
                <a:solidFill>
                  <a:srgbClr val="0066FF"/>
                </a:solidFill>
              </a:rPr>
              <a:t>with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low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level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of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funding</a:t>
            </a:r>
            <a:endParaRPr lang="sv-SE" dirty="0" smtClean="0">
              <a:solidFill>
                <a:srgbClr val="0066FF"/>
              </a:solidFill>
            </a:endParaRPr>
          </a:p>
          <a:p>
            <a:endParaRPr lang="sv-SE" dirty="0" smtClean="0">
              <a:solidFill>
                <a:srgbClr val="0066FF"/>
              </a:solidFill>
            </a:endParaRPr>
          </a:p>
          <a:p>
            <a:r>
              <a:rPr lang="sv-SE" dirty="0" err="1" smtClean="0">
                <a:solidFill>
                  <a:srgbClr val="0066FF"/>
                </a:solidFill>
              </a:rPr>
              <a:t>Develop</a:t>
            </a:r>
            <a:r>
              <a:rPr lang="sv-SE" dirty="0" smtClean="0">
                <a:solidFill>
                  <a:srgbClr val="0066FF"/>
                </a:solidFill>
              </a:rPr>
              <a:t> areas </a:t>
            </a:r>
            <a:r>
              <a:rPr lang="sv-SE" dirty="0" err="1" smtClean="0">
                <a:solidFill>
                  <a:srgbClr val="0066FF"/>
                </a:solidFill>
              </a:rPr>
              <a:t>of</a:t>
            </a:r>
            <a:r>
              <a:rPr lang="sv-SE" dirty="0" smtClean="0">
                <a:solidFill>
                  <a:srgbClr val="0066FF"/>
                </a:solidFill>
              </a:rPr>
              <a:t> plant </a:t>
            </a:r>
            <a:r>
              <a:rPr lang="sv-SE" dirty="0" err="1" smtClean="0">
                <a:solidFill>
                  <a:srgbClr val="0066FF"/>
                </a:solidFill>
              </a:rPr>
              <a:t>biology</a:t>
            </a:r>
            <a:r>
              <a:rPr lang="sv-SE" dirty="0" smtClean="0">
                <a:solidFill>
                  <a:srgbClr val="0066FF"/>
                </a:solidFill>
              </a:rPr>
              <a:t> and plant </a:t>
            </a:r>
            <a:r>
              <a:rPr lang="sv-SE" dirty="0" err="1" smtClean="0">
                <a:solidFill>
                  <a:srgbClr val="0066FF"/>
                </a:solidFill>
              </a:rPr>
              <a:t>pathology</a:t>
            </a:r>
            <a:r>
              <a:rPr lang="sv-SE" dirty="0" smtClean="0">
                <a:solidFill>
                  <a:srgbClr val="0066FF"/>
                </a:solidFill>
              </a:rPr>
              <a:t> (</a:t>
            </a:r>
            <a:r>
              <a:rPr lang="sv-SE" dirty="0" err="1" smtClean="0">
                <a:solidFill>
                  <a:srgbClr val="0066FF"/>
                </a:solidFill>
              </a:rPr>
              <a:t>collections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of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</a:p>
          <a:p>
            <a:r>
              <a:rPr lang="sv-SE" dirty="0">
                <a:solidFill>
                  <a:srgbClr val="0066FF"/>
                </a:solidFill>
              </a:rPr>
              <a:t>v</a:t>
            </a:r>
            <a:r>
              <a:rPr lang="sv-SE" dirty="0" smtClean="0">
                <a:solidFill>
                  <a:srgbClr val="0066FF"/>
                </a:solidFill>
              </a:rPr>
              <a:t>irus and </a:t>
            </a:r>
            <a:r>
              <a:rPr lang="sv-SE" dirty="0" err="1" smtClean="0">
                <a:solidFill>
                  <a:srgbClr val="0066FF"/>
                </a:solidFill>
              </a:rPr>
              <a:t>fungi</a:t>
            </a:r>
            <a:r>
              <a:rPr lang="sv-SE" dirty="0" smtClean="0">
                <a:solidFill>
                  <a:srgbClr val="0066FF"/>
                </a:solidFill>
              </a:rPr>
              <a:t> plus </a:t>
            </a:r>
            <a:r>
              <a:rPr lang="sv-SE" dirty="0" err="1" smtClean="0">
                <a:solidFill>
                  <a:srgbClr val="0066FF"/>
                </a:solidFill>
              </a:rPr>
              <a:t>databases</a:t>
            </a:r>
            <a:r>
              <a:rPr lang="sv-SE" dirty="0" smtClean="0">
                <a:solidFill>
                  <a:srgbClr val="0066FF"/>
                </a:solidFill>
              </a:rPr>
              <a:t> on </a:t>
            </a:r>
            <a:r>
              <a:rPr lang="sv-SE" dirty="0" err="1" smtClean="0">
                <a:solidFill>
                  <a:srgbClr val="0066FF"/>
                </a:solidFill>
              </a:rPr>
              <a:t>water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quality</a:t>
            </a:r>
            <a:r>
              <a:rPr lang="sv-SE" dirty="0" smtClean="0">
                <a:solidFill>
                  <a:srgbClr val="0066FF"/>
                </a:solidFill>
              </a:rPr>
              <a:t> and </a:t>
            </a:r>
            <a:r>
              <a:rPr lang="sv-SE" dirty="0" err="1" smtClean="0">
                <a:solidFill>
                  <a:srgbClr val="0066FF"/>
                </a:solidFill>
              </a:rPr>
              <a:t>soil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biota</a:t>
            </a:r>
            <a:r>
              <a:rPr lang="sv-SE" dirty="0" smtClean="0">
                <a:solidFill>
                  <a:srgbClr val="0066FF"/>
                </a:solidFill>
              </a:rPr>
              <a:t>)</a:t>
            </a:r>
          </a:p>
          <a:p>
            <a:endParaRPr lang="sv-SE" dirty="0" smtClean="0">
              <a:solidFill>
                <a:srgbClr val="0066FF"/>
              </a:solidFill>
            </a:endParaRPr>
          </a:p>
          <a:p>
            <a:r>
              <a:rPr lang="sv-SE" dirty="0" err="1" smtClean="0">
                <a:solidFill>
                  <a:srgbClr val="0066FF"/>
                </a:solidFill>
              </a:rPr>
              <a:t>Pay</a:t>
            </a:r>
            <a:r>
              <a:rPr lang="sv-SE" dirty="0" smtClean="0">
                <a:solidFill>
                  <a:srgbClr val="0066FF"/>
                </a:solidFill>
              </a:rPr>
              <a:t> attention </a:t>
            </a:r>
            <a:r>
              <a:rPr lang="sv-SE" dirty="0" err="1" smtClean="0">
                <a:solidFill>
                  <a:srgbClr val="0066FF"/>
                </a:solidFill>
              </a:rPr>
              <a:t>to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possibilities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of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technical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advances</a:t>
            </a:r>
            <a:r>
              <a:rPr lang="sv-SE" dirty="0" smtClean="0">
                <a:solidFill>
                  <a:srgbClr val="0066FF"/>
                </a:solidFill>
              </a:rPr>
              <a:t> (for </a:t>
            </a:r>
            <a:r>
              <a:rPr lang="sv-SE" dirty="0" err="1" smtClean="0">
                <a:solidFill>
                  <a:srgbClr val="0066FF"/>
                </a:solidFill>
              </a:rPr>
              <a:t>example</a:t>
            </a:r>
            <a:r>
              <a:rPr lang="sv-SE" dirty="0" smtClean="0">
                <a:solidFill>
                  <a:srgbClr val="0066FF"/>
                </a:solidFill>
              </a:rPr>
              <a:t>,</a:t>
            </a:r>
          </a:p>
          <a:p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remote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sensing</a:t>
            </a:r>
            <a:r>
              <a:rPr lang="sv-SE" dirty="0" smtClean="0">
                <a:solidFill>
                  <a:srgbClr val="0066FF"/>
                </a:solidFill>
              </a:rPr>
              <a:t> and </a:t>
            </a:r>
            <a:r>
              <a:rPr lang="sv-SE" dirty="0" err="1" smtClean="0">
                <a:solidFill>
                  <a:srgbClr val="0066FF"/>
                </a:solidFill>
              </a:rPr>
              <a:t>modelling</a:t>
            </a:r>
            <a:r>
              <a:rPr lang="sv-SE" dirty="0" smtClean="0">
                <a:solidFill>
                  <a:srgbClr val="0066FF"/>
                </a:solidFill>
              </a:rPr>
              <a:t>)</a:t>
            </a:r>
          </a:p>
          <a:p>
            <a:endParaRPr lang="sv-SE" dirty="0" smtClean="0">
              <a:solidFill>
                <a:srgbClr val="0066FF"/>
              </a:solidFill>
            </a:endParaRPr>
          </a:p>
          <a:p>
            <a:r>
              <a:rPr lang="sv-SE" dirty="0" err="1" smtClean="0">
                <a:solidFill>
                  <a:srgbClr val="0066FF"/>
                </a:solidFill>
              </a:rPr>
              <a:t>More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effort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into</a:t>
            </a:r>
            <a:r>
              <a:rPr lang="sv-SE" dirty="0" smtClean="0">
                <a:solidFill>
                  <a:srgbClr val="0066FF"/>
                </a:solidFill>
              </a:rPr>
              <a:t> international </a:t>
            </a:r>
            <a:r>
              <a:rPr lang="sv-SE" dirty="0" err="1" smtClean="0">
                <a:solidFill>
                  <a:srgbClr val="0066FF"/>
                </a:solidFill>
              </a:rPr>
              <a:t>publications</a:t>
            </a:r>
            <a:r>
              <a:rPr lang="sv-SE" dirty="0" smtClean="0">
                <a:solidFill>
                  <a:srgbClr val="0066FF"/>
                </a:solidFill>
              </a:rPr>
              <a:t>.</a:t>
            </a:r>
            <a:endParaRPr lang="en-US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273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724054"/>
            <a:ext cx="3522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err="1" smtClean="0"/>
              <a:t>Estonian</a:t>
            </a:r>
            <a:r>
              <a:rPr lang="sv-SE" b="1" dirty="0" smtClean="0"/>
              <a:t> University </a:t>
            </a:r>
            <a:r>
              <a:rPr lang="sv-SE" b="1" dirty="0" err="1" smtClean="0"/>
              <a:t>of</a:t>
            </a:r>
            <a:r>
              <a:rPr lang="sv-SE" b="1" dirty="0" smtClean="0"/>
              <a:t> Life Sciences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53925" y="1484784"/>
            <a:ext cx="499059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Scientific</a:t>
            </a:r>
            <a:r>
              <a:rPr lang="sv-SE" dirty="0" smtClean="0"/>
              <a:t> </a:t>
            </a:r>
            <a:r>
              <a:rPr lang="sv-SE" dirty="0" err="1" smtClean="0"/>
              <a:t>impact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research –</a:t>
            </a:r>
            <a:r>
              <a:rPr lang="sv-SE" dirty="0" err="1" smtClean="0"/>
              <a:t>good</a:t>
            </a:r>
            <a:endParaRPr lang="sv-SE" dirty="0" smtClean="0"/>
          </a:p>
          <a:p>
            <a:endParaRPr lang="sv-SE" dirty="0"/>
          </a:p>
          <a:p>
            <a:r>
              <a:rPr lang="sv-SE" dirty="0" err="1" smtClean="0"/>
              <a:t>Sustainability</a:t>
            </a:r>
            <a:r>
              <a:rPr lang="sv-SE" dirty="0" smtClean="0"/>
              <a:t> and potential </a:t>
            </a:r>
            <a:r>
              <a:rPr lang="sv-SE" dirty="0" err="1" smtClean="0"/>
              <a:t>of</a:t>
            </a:r>
            <a:r>
              <a:rPr lang="sv-SE" dirty="0" smtClean="0"/>
              <a:t> research – </a:t>
            </a:r>
            <a:r>
              <a:rPr lang="sv-SE" dirty="0" err="1" smtClean="0"/>
              <a:t>very</a:t>
            </a:r>
            <a:r>
              <a:rPr lang="sv-SE" dirty="0" smtClean="0"/>
              <a:t> </a:t>
            </a:r>
            <a:r>
              <a:rPr lang="sv-SE" dirty="0" err="1" smtClean="0"/>
              <a:t>good</a:t>
            </a:r>
            <a:endParaRPr lang="sv-SE" dirty="0" smtClean="0"/>
          </a:p>
          <a:p>
            <a:endParaRPr lang="sv-SE" dirty="0"/>
          </a:p>
          <a:p>
            <a:r>
              <a:rPr lang="sv-SE" dirty="0" err="1" smtClean="0"/>
              <a:t>Societal</a:t>
            </a:r>
            <a:r>
              <a:rPr lang="sv-SE" dirty="0" smtClean="0"/>
              <a:t> </a:t>
            </a:r>
            <a:r>
              <a:rPr lang="sv-SE" dirty="0" err="1" smtClean="0"/>
              <a:t>importance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research – </a:t>
            </a:r>
            <a:r>
              <a:rPr lang="sv-SE" dirty="0" err="1" smtClean="0"/>
              <a:t>very</a:t>
            </a:r>
            <a:r>
              <a:rPr lang="sv-SE" dirty="0" smtClean="0"/>
              <a:t> </a:t>
            </a:r>
            <a:r>
              <a:rPr lang="sv-SE" dirty="0" err="1" smtClean="0"/>
              <a:t>good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72537" y="3429000"/>
            <a:ext cx="499175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>
                <a:solidFill>
                  <a:srgbClr val="0066FF"/>
                </a:solidFill>
              </a:rPr>
              <a:t>More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cooperation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with</a:t>
            </a:r>
            <a:r>
              <a:rPr lang="sv-SE" dirty="0" smtClean="0">
                <a:solidFill>
                  <a:srgbClr val="0066FF"/>
                </a:solidFill>
              </a:rPr>
              <a:t> research stations in Estonia</a:t>
            </a:r>
          </a:p>
          <a:p>
            <a:endParaRPr lang="sv-SE" dirty="0" smtClean="0">
              <a:solidFill>
                <a:srgbClr val="0066FF"/>
              </a:solidFill>
            </a:endParaRPr>
          </a:p>
          <a:p>
            <a:r>
              <a:rPr lang="sv-SE" dirty="0" err="1" smtClean="0">
                <a:solidFill>
                  <a:srgbClr val="0066FF"/>
                </a:solidFill>
              </a:rPr>
              <a:t>Aim</a:t>
            </a:r>
            <a:r>
              <a:rPr lang="sv-SE" dirty="0" smtClean="0">
                <a:solidFill>
                  <a:srgbClr val="0066FF"/>
                </a:solidFill>
              </a:rPr>
              <a:t> for </a:t>
            </a:r>
            <a:r>
              <a:rPr lang="sv-SE" dirty="0" err="1" smtClean="0">
                <a:solidFill>
                  <a:srgbClr val="0066FF"/>
                </a:solidFill>
              </a:rPr>
              <a:t>more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leadership</a:t>
            </a:r>
            <a:r>
              <a:rPr lang="sv-SE" dirty="0" smtClean="0">
                <a:solidFill>
                  <a:srgbClr val="0066FF"/>
                </a:solidFill>
              </a:rPr>
              <a:t> in EU </a:t>
            </a:r>
            <a:r>
              <a:rPr lang="sv-SE" dirty="0" err="1" smtClean="0">
                <a:solidFill>
                  <a:srgbClr val="0066FF"/>
                </a:solidFill>
              </a:rPr>
              <a:t>projects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</a:p>
          <a:p>
            <a:r>
              <a:rPr lang="sv-SE" dirty="0" smtClean="0">
                <a:solidFill>
                  <a:srgbClr val="0066FF"/>
                </a:solidFill>
              </a:rPr>
              <a:t>(</a:t>
            </a:r>
            <a:r>
              <a:rPr lang="sv-SE" dirty="0" err="1" smtClean="0">
                <a:solidFill>
                  <a:srgbClr val="0066FF"/>
                </a:solidFill>
              </a:rPr>
              <a:t>coordinators</a:t>
            </a:r>
            <a:r>
              <a:rPr lang="sv-SE" dirty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may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need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help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with</a:t>
            </a:r>
            <a:r>
              <a:rPr lang="sv-SE" dirty="0" smtClean="0">
                <a:solidFill>
                  <a:srgbClr val="0066FF"/>
                </a:solidFill>
              </a:rPr>
              <a:t> administration)</a:t>
            </a:r>
          </a:p>
          <a:p>
            <a:endParaRPr lang="sv-SE" dirty="0" smtClean="0">
              <a:solidFill>
                <a:srgbClr val="0066FF"/>
              </a:solidFill>
            </a:endParaRPr>
          </a:p>
          <a:p>
            <a:r>
              <a:rPr lang="sv-SE" dirty="0" err="1" smtClean="0">
                <a:solidFill>
                  <a:srgbClr val="0066FF"/>
                </a:solidFill>
              </a:rPr>
              <a:t>Encourage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guest</a:t>
            </a:r>
            <a:r>
              <a:rPr lang="sv-SE" dirty="0" smtClean="0">
                <a:solidFill>
                  <a:srgbClr val="0066FF"/>
                </a:solidFill>
              </a:rPr>
              <a:t> scientists from </a:t>
            </a:r>
            <a:r>
              <a:rPr lang="sv-SE" dirty="0" err="1" smtClean="0">
                <a:solidFill>
                  <a:srgbClr val="0066FF"/>
                </a:solidFill>
              </a:rPr>
              <a:t>outside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of</a:t>
            </a:r>
            <a:r>
              <a:rPr lang="sv-SE" dirty="0" smtClean="0">
                <a:solidFill>
                  <a:srgbClr val="0066FF"/>
                </a:solidFill>
              </a:rPr>
              <a:t> Estonia, </a:t>
            </a:r>
          </a:p>
          <a:p>
            <a:r>
              <a:rPr lang="sv-SE" dirty="0">
                <a:solidFill>
                  <a:srgbClr val="0066FF"/>
                </a:solidFill>
              </a:rPr>
              <a:t>n</a:t>
            </a:r>
            <a:r>
              <a:rPr lang="sv-SE" dirty="0" smtClean="0">
                <a:solidFill>
                  <a:srgbClr val="0066FF"/>
                </a:solidFill>
              </a:rPr>
              <a:t>ew research </a:t>
            </a:r>
            <a:r>
              <a:rPr lang="sv-SE" dirty="0" err="1" smtClean="0">
                <a:solidFill>
                  <a:srgbClr val="0066FF"/>
                </a:solidFill>
              </a:rPr>
              <a:t>cooperation</a:t>
            </a:r>
            <a:endParaRPr lang="sv-SE" dirty="0" smtClean="0">
              <a:solidFill>
                <a:srgbClr val="0066FF"/>
              </a:solidFill>
            </a:endParaRPr>
          </a:p>
          <a:p>
            <a:endParaRPr lang="sv-SE" dirty="0" smtClean="0">
              <a:solidFill>
                <a:srgbClr val="0066FF"/>
              </a:solidFill>
            </a:endParaRPr>
          </a:p>
          <a:p>
            <a:r>
              <a:rPr lang="sv-SE" dirty="0" err="1" smtClean="0">
                <a:solidFill>
                  <a:srgbClr val="0066FF"/>
                </a:solidFill>
              </a:rPr>
              <a:t>Veterinary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School</a:t>
            </a:r>
            <a:r>
              <a:rPr lang="sv-SE" dirty="0" smtClean="0">
                <a:solidFill>
                  <a:srgbClr val="0066FF"/>
                </a:solidFill>
              </a:rPr>
              <a:t> – students </a:t>
            </a:r>
            <a:r>
              <a:rPr lang="sv-SE" dirty="0" err="1" smtClean="0">
                <a:solidFill>
                  <a:srgbClr val="0066FF"/>
                </a:solidFill>
              </a:rPr>
              <a:t>would</a:t>
            </a:r>
            <a:r>
              <a:rPr lang="sv-SE" dirty="0" smtClean="0">
                <a:solidFill>
                  <a:srgbClr val="0066FF"/>
                </a:solidFill>
              </a:rPr>
              <a:t> benefit from</a:t>
            </a:r>
          </a:p>
          <a:p>
            <a:r>
              <a:rPr lang="sv-SE" dirty="0" err="1" smtClean="0">
                <a:solidFill>
                  <a:srgbClr val="0066FF"/>
                </a:solidFill>
              </a:rPr>
              <a:t>more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links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with</a:t>
            </a:r>
            <a:r>
              <a:rPr lang="sv-SE" dirty="0" smtClean="0">
                <a:solidFill>
                  <a:srgbClr val="0066FF"/>
                </a:solidFill>
              </a:rPr>
              <a:t> research </a:t>
            </a:r>
            <a:r>
              <a:rPr lang="sv-SE" dirty="0" err="1" smtClean="0">
                <a:solidFill>
                  <a:srgbClr val="0066FF"/>
                </a:solidFill>
              </a:rPr>
              <a:t>activities</a:t>
            </a:r>
            <a:endParaRPr lang="en-US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740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724054"/>
            <a:ext cx="3276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err="1" smtClean="0"/>
              <a:t>Estonian</a:t>
            </a:r>
            <a:r>
              <a:rPr lang="sv-SE" b="1" dirty="0" smtClean="0"/>
              <a:t> </a:t>
            </a:r>
            <a:r>
              <a:rPr lang="sv-SE" b="1" dirty="0" err="1" smtClean="0"/>
              <a:t>Crop</a:t>
            </a:r>
            <a:r>
              <a:rPr lang="sv-SE" b="1" dirty="0" smtClean="0"/>
              <a:t> Research </a:t>
            </a:r>
            <a:r>
              <a:rPr lang="sv-SE" b="1" dirty="0" err="1" smtClean="0"/>
              <a:t>Institute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53925" y="1484784"/>
            <a:ext cx="453483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Scientific</a:t>
            </a:r>
            <a:r>
              <a:rPr lang="sv-SE" dirty="0" smtClean="0"/>
              <a:t> </a:t>
            </a:r>
            <a:r>
              <a:rPr lang="sv-SE" dirty="0" err="1" smtClean="0"/>
              <a:t>impact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research – </a:t>
            </a:r>
            <a:r>
              <a:rPr lang="sv-SE" dirty="0" err="1" smtClean="0"/>
              <a:t>satisfactory</a:t>
            </a:r>
            <a:endParaRPr lang="sv-SE" dirty="0" smtClean="0"/>
          </a:p>
          <a:p>
            <a:endParaRPr lang="sv-SE" dirty="0"/>
          </a:p>
          <a:p>
            <a:r>
              <a:rPr lang="sv-SE" dirty="0" err="1" smtClean="0"/>
              <a:t>Sustainability</a:t>
            </a:r>
            <a:r>
              <a:rPr lang="sv-SE" dirty="0" smtClean="0"/>
              <a:t> and potential </a:t>
            </a:r>
            <a:r>
              <a:rPr lang="sv-SE" dirty="0" err="1" smtClean="0"/>
              <a:t>of</a:t>
            </a:r>
            <a:r>
              <a:rPr lang="sv-SE" dirty="0" smtClean="0"/>
              <a:t> research – </a:t>
            </a:r>
            <a:r>
              <a:rPr lang="sv-SE" dirty="0" err="1" smtClean="0"/>
              <a:t>good</a:t>
            </a:r>
            <a:endParaRPr lang="sv-SE" dirty="0" smtClean="0"/>
          </a:p>
          <a:p>
            <a:endParaRPr lang="sv-SE" dirty="0"/>
          </a:p>
          <a:p>
            <a:r>
              <a:rPr lang="sv-SE" dirty="0" err="1" smtClean="0"/>
              <a:t>Societal</a:t>
            </a:r>
            <a:r>
              <a:rPr lang="sv-SE" dirty="0" smtClean="0"/>
              <a:t> </a:t>
            </a:r>
            <a:r>
              <a:rPr lang="sv-SE" dirty="0" err="1" smtClean="0"/>
              <a:t>importance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research – </a:t>
            </a:r>
            <a:r>
              <a:rPr lang="sv-SE" dirty="0" err="1" smtClean="0"/>
              <a:t>very</a:t>
            </a:r>
            <a:r>
              <a:rPr lang="sv-SE" dirty="0" smtClean="0"/>
              <a:t> </a:t>
            </a:r>
            <a:r>
              <a:rPr lang="sv-SE" dirty="0" err="1" smtClean="0"/>
              <a:t>good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35696" y="3356992"/>
            <a:ext cx="648145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>
                <a:solidFill>
                  <a:srgbClr val="0066FF"/>
                </a:solidFill>
              </a:rPr>
              <a:t>Continue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to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recruit</a:t>
            </a:r>
            <a:r>
              <a:rPr lang="sv-SE" dirty="0" smtClean="0">
                <a:solidFill>
                  <a:srgbClr val="0066FF"/>
                </a:solidFill>
              </a:rPr>
              <a:t> research </a:t>
            </a:r>
            <a:r>
              <a:rPr lang="sv-SE" dirty="0" err="1" smtClean="0">
                <a:solidFill>
                  <a:srgbClr val="0066FF"/>
                </a:solidFill>
              </a:rPr>
              <a:t>staff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with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established</a:t>
            </a:r>
            <a:r>
              <a:rPr lang="sv-SE" dirty="0" smtClean="0">
                <a:solidFill>
                  <a:srgbClr val="0066FF"/>
                </a:solidFill>
              </a:rPr>
              <a:t> research </a:t>
            </a:r>
            <a:r>
              <a:rPr lang="sv-SE" dirty="0" err="1" smtClean="0">
                <a:solidFill>
                  <a:srgbClr val="0066FF"/>
                </a:solidFill>
              </a:rPr>
              <a:t>profiles</a:t>
            </a:r>
            <a:endParaRPr lang="sv-SE" dirty="0">
              <a:solidFill>
                <a:srgbClr val="0066FF"/>
              </a:solidFill>
            </a:endParaRPr>
          </a:p>
          <a:p>
            <a:r>
              <a:rPr lang="sv-SE" dirty="0">
                <a:solidFill>
                  <a:srgbClr val="0066FF"/>
                </a:solidFill>
              </a:rPr>
              <a:t>a</a:t>
            </a:r>
            <a:r>
              <a:rPr lang="sv-SE" dirty="0" smtClean="0">
                <a:solidFill>
                  <a:srgbClr val="0066FF"/>
                </a:solidFill>
              </a:rPr>
              <a:t>nd </a:t>
            </a:r>
            <a:r>
              <a:rPr lang="sv-SE" dirty="0" err="1" smtClean="0">
                <a:solidFill>
                  <a:srgbClr val="0066FF"/>
                </a:solidFill>
              </a:rPr>
              <a:t>encourage</a:t>
            </a:r>
            <a:r>
              <a:rPr lang="sv-SE" dirty="0" smtClean="0">
                <a:solidFill>
                  <a:srgbClr val="0066FF"/>
                </a:solidFill>
              </a:rPr>
              <a:t> a </a:t>
            </a:r>
            <a:r>
              <a:rPr lang="sv-SE" dirty="0" err="1" smtClean="0">
                <a:solidFill>
                  <a:srgbClr val="0066FF"/>
                </a:solidFill>
              </a:rPr>
              <a:t>scientific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dialogue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within</a:t>
            </a:r>
            <a:r>
              <a:rPr lang="sv-SE" dirty="0" smtClean="0">
                <a:solidFill>
                  <a:srgbClr val="0066FF"/>
                </a:solidFill>
              </a:rPr>
              <a:t> the </a:t>
            </a:r>
            <a:r>
              <a:rPr lang="sv-SE" dirty="0" err="1" smtClean="0">
                <a:solidFill>
                  <a:srgbClr val="0066FF"/>
                </a:solidFill>
              </a:rPr>
              <a:t>institute</a:t>
            </a:r>
            <a:endParaRPr lang="sv-SE" dirty="0" smtClean="0">
              <a:solidFill>
                <a:srgbClr val="0066FF"/>
              </a:solidFill>
            </a:endParaRPr>
          </a:p>
          <a:p>
            <a:endParaRPr lang="sv-SE" dirty="0" smtClean="0">
              <a:solidFill>
                <a:srgbClr val="0066FF"/>
              </a:solidFill>
            </a:endParaRPr>
          </a:p>
          <a:p>
            <a:r>
              <a:rPr lang="sv-SE" dirty="0" smtClean="0">
                <a:solidFill>
                  <a:srgbClr val="0066FF"/>
                </a:solidFill>
              </a:rPr>
              <a:t>New </a:t>
            </a:r>
            <a:r>
              <a:rPr lang="sv-SE" dirty="0" err="1" smtClean="0">
                <a:solidFill>
                  <a:srgbClr val="0066FF"/>
                </a:solidFill>
              </a:rPr>
              <a:t>buildings</a:t>
            </a:r>
            <a:r>
              <a:rPr lang="sv-SE" dirty="0" smtClean="0">
                <a:solidFill>
                  <a:srgbClr val="0066FF"/>
                </a:solidFill>
              </a:rPr>
              <a:t> and </a:t>
            </a:r>
            <a:r>
              <a:rPr lang="sv-SE" dirty="0" err="1" smtClean="0">
                <a:solidFill>
                  <a:srgbClr val="0066FF"/>
                </a:solidFill>
              </a:rPr>
              <a:t>equipment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planned</a:t>
            </a:r>
            <a:r>
              <a:rPr lang="sv-SE" dirty="0" smtClean="0">
                <a:solidFill>
                  <a:srgbClr val="0066FF"/>
                </a:solidFill>
              </a:rPr>
              <a:t> and it is </a:t>
            </a:r>
            <a:r>
              <a:rPr lang="sv-SE" dirty="0" err="1" smtClean="0">
                <a:solidFill>
                  <a:srgbClr val="0066FF"/>
                </a:solidFill>
              </a:rPr>
              <a:t>important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that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</a:p>
          <a:p>
            <a:r>
              <a:rPr lang="sv-SE" dirty="0" err="1">
                <a:solidFill>
                  <a:srgbClr val="0066FF"/>
                </a:solidFill>
              </a:rPr>
              <a:t>t</a:t>
            </a:r>
            <a:r>
              <a:rPr lang="sv-SE" dirty="0" err="1" smtClean="0">
                <a:solidFill>
                  <a:srgbClr val="0066FF"/>
                </a:solidFill>
              </a:rPr>
              <a:t>his</a:t>
            </a:r>
            <a:r>
              <a:rPr lang="sv-SE" dirty="0" smtClean="0">
                <a:solidFill>
                  <a:srgbClr val="0066FF"/>
                </a:solidFill>
              </a:rPr>
              <a:t> is </a:t>
            </a:r>
            <a:r>
              <a:rPr lang="sv-SE" dirty="0" err="1" smtClean="0">
                <a:solidFill>
                  <a:srgbClr val="0066FF"/>
                </a:solidFill>
              </a:rPr>
              <a:t>realized</a:t>
            </a:r>
            <a:r>
              <a:rPr lang="sv-SE" dirty="0" smtClean="0">
                <a:solidFill>
                  <a:srgbClr val="0066FF"/>
                </a:solidFill>
              </a:rPr>
              <a:t>.</a:t>
            </a:r>
          </a:p>
          <a:p>
            <a:endParaRPr lang="sv-SE" dirty="0" smtClean="0">
              <a:solidFill>
                <a:srgbClr val="0066FF"/>
              </a:solidFill>
            </a:endParaRPr>
          </a:p>
          <a:p>
            <a:r>
              <a:rPr lang="sv-SE" dirty="0" err="1" smtClean="0">
                <a:solidFill>
                  <a:srgbClr val="0066FF"/>
                </a:solidFill>
              </a:rPr>
              <a:t>Very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good</a:t>
            </a:r>
            <a:r>
              <a:rPr lang="sv-SE" dirty="0" smtClean="0">
                <a:solidFill>
                  <a:srgbClr val="0066FF"/>
                </a:solidFill>
              </a:rPr>
              <a:t> at </a:t>
            </a:r>
            <a:r>
              <a:rPr lang="sv-SE" dirty="0" err="1" smtClean="0">
                <a:solidFill>
                  <a:srgbClr val="0066FF"/>
                </a:solidFill>
              </a:rPr>
              <a:t>communication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with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stakeholders</a:t>
            </a:r>
            <a:endParaRPr lang="sv-SE" dirty="0" smtClean="0">
              <a:solidFill>
                <a:srgbClr val="0066FF"/>
              </a:solidFill>
            </a:endParaRPr>
          </a:p>
          <a:p>
            <a:endParaRPr lang="sv-SE" dirty="0" smtClean="0">
              <a:solidFill>
                <a:srgbClr val="0066FF"/>
              </a:solidFill>
            </a:endParaRPr>
          </a:p>
          <a:p>
            <a:r>
              <a:rPr lang="sv-SE" dirty="0" err="1" smtClean="0">
                <a:solidFill>
                  <a:srgbClr val="0066FF"/>
                </a:solidFill>
              </a:rPr>
              <a:t>Better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understanding</a:t>
            </a:r>
            <a:r>
              <a:rPr lang="sv-SE" dirty="0" smtClean="0">
                <a:solidFill>
                  <a:srgbClr val="0066FF"/>
                </a:solidFill>
              </a:rPr>
              <a:t> and </a:t>
            </a:r>
            <a:r>
              <a:rPr lang="sv-SE" dirty="0" err="1" smtClean="0">
                <a:solidFill>
                  <a:srgbClr val="0066FF"/>
                </a:solidFill>
              </a:rPr>
              <a:t>indicators</a:t>
            </a:r>
            <a:r>
              <a:rPr lang="sv-SE" dirty="0" smtClean="0">
                <a:solidFill>
                  <a:srgbClr val="0066FF"/>
                </a:solidFill>
              </a:rPr>
              <a:t> </a:t>
            </a:r>
            <a:r>
              <a:rPr lang="sv-SE" dirty="0" err="1" smtClean="0">
                <a:solidFill>
                  <a:srgbClr val="0066FF"/>
                </a:solidFill>
              </a:rPr>
              <a:t>of</a:t>
            </a:r>
            <a:r>
              <a:rPr lang="sv-SE" dirty="0" smtClean="0">
                <a:solidFill>
                  <a:srgbClr val="0066FF"/>
                </a:solidFill>
              </a:rPr>
              <a:t> different tasks </a:t>
            </a:r>
          </a:p>
          <a:p>
            <a:r>
              <a:rPr lang="sv-SE" dirty="0" smtClean="0">
                <a:solidFill>
                  <a:srgbClr val="0066FF"/>
                </a:solidFill>
              </a:rPr>
              <a:t>– research, </a:t>
            </a:r>
            <a:r>
              <a:rPr lang="sv-SE" dirty="0" err="1" smtClean="0">
                <a:solidFill>
                  <a:srgbClr val="0066FF"/>
                </a:solidFill>
              </a:rPr>
              <a:t>outreach</a:t>
            </a:r>
            <a:r>
              <a:rPr lang="sv-SE" dirty="0" smtClean="0">
                <a:solidFill>
                  <a:srgbClr val="0066FF"/>
                </a:solidFill>
              </a:rPr>
              <a:t>, information, etc.</a:t>
            </a:r>
            <a:endParaRPr lang="en-US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612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330</Words>
  <Application>Microsoft Office PowerPoint</Application>
  <PresentationFormat>On-screen Show (4:3)</PresentationFormat>
  <Paragraphs>73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SLU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Barbara Ekbom (Ekol)</dc:creator>
  <cp:lastModifiedBy>Doris Pavlov</cp:lastModifiedBy>
  <cp:revision>5</cp:revision>
  <cp:lastPrinted>2017-09-04T11:11:58Z</cp:lastPrinted>
  <dcterms:created xsi:type="dcterms:W3CDTF">2017-09-04T10:29:54Z</dcterms:created>
  <dcterms:modified xsi:type="dcterms:W3CDTF">2017-09-07T03:36:55Z</dcterms:modified>
</cp:coreProperties>
</file>