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94" r:id="rId4"/>
    <p:sldId id="308" r:id="rId5"/>
    <p:sldId id="311" r:id="rId6"/>
    <p:sldId id="307" r:id="rId7"/>
    <p:sldId id="318" r:id="rId8"/>
    <p:sldId id="319" r:id="rId9"/>
    <p:sldId id="309" r:id="rId10"/>
    <p:sldId id="289" r:id="rId11"/>
    <p:sldId id="288" r:id="rId12"/>
    <p:sldId id="287" r:id="rId13"/>
    <p:sldId id="312" r:id="rId14"/>
    <p:sldId id="313" r:id="rId15"/>
    <p:sldId id="314" r:id="rId16"/>
    <p:sldId id="315" r:id="rId17"/>
    <p:sldId id="316" r:id="rId18"/>
    <p:sldId id="317" r:id="rId19"/>
    <p:sldId id="310" r:id="rId20"/>
    <p:sldId id="290" r:id="rId21"/>
    <p:sldId id="291" r:id="rId22"/>
    <p:sldId id="295" r:id="rId23"/>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6313" autoAdjust="0"/>
  </p:normalViewPr>
  <p:slideViewPr>
    <p:cSldViewPr>
      <p:cViewPr varScale="1">
        <p:scale>
          <a:sx n="72" d="100"/>
          <a:sy n="72" d="100"/>
        </p:scale>
        <p:origin x="-86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B30CAC-ACEF-4CDB-84EA-AE12D8E1F993}" type="datetimeFigureOut">
              <a:rPr lang="en-GB" smtClean="0"/>
              <a:pPr/>
              <a:t>03.02.16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7A031F-60CA-4392-AD67-2B73A0EA3C25}" type="slidenum">
              <a:rPr lang="en-GB" smtClean="0"/>
              <a:pPr/>
              <a:t>‹#›</a:t>
            </a:fld>
            <a:endParaRPr lang="en-GB"/>
          </a:p>
        </p:txBody>
      </p:sp>
    </p:spTree>
    <p:extLst>
      <p:ext uri="{BB962C8B-B14F-4D97-AF65-F5344CB8AC3E}">
        <p14:creationId xmlns:p14="http://schemas.microsoft.com/office/powerpoint/2010/main" val="429070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7A031F-60CA-4392-AD67-2B73A0EA3C25}" type="slidenum">
              <a:rPr lang="en-GB" smtClean="0"/>
              <a:pPr/>
              <a:t>11</a:t>
            </a:fld>
            <a:endParaRPr lang="en-GB"/>
          </a:p>
        </p:txBody>
      </p:sp>
    </p:spTree>
    <p:extLst>
      <p:ext uri="{BB962C8B-B14F-4D97-AF65-F5344CB8AC3E}">
        <p14:creationId xmlns:p14="http://schemas.microsoft.com/office/powerpoint/2010/main" val="2831821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7A031F-60CA-4392-AD67-2B73A0EA3C25}" type="slidenum">
              <a:rPr lang="en-GB" smtClean="0"/>
              <a:pPr/>
              <a:t>13</a:t>
            </a:fld>
            <a:endParaRPr lang="en-GB"/>
          </a:p>
        </p:txBody>
      </p:sp>
    </p:spTree>
    <p:extLst>
      <p:ext uri="{BB962C8B-B14F-4D97-AF65-F5344CB8AC3E}">
        <p14:creationId xmlns:p14="http://schemas.microsoft.com/office/powerpoint/2010/main" val="2831821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t-EE" dirty="0" smtClean="0"/>
          </a:p>
        </p:txBody>
      </p:sp>
      <p:sp>
        <p:nvSpPr>
          <p:cNvPr id="4" name="Footer Placeholder 3"/>
          <p:cNvSpPr>
            <a:spLocks noGrp="1"/>
          </p:cNvSpPr>
          <p:nvPr>
            <p:ph type="ftr" sz="quarter" idx="10"/>
          </p:nvPr>
        </p:nvSpPr>
        <p:spPr/>
        <p:txBody>
          <a:bodyPr/>
          <a:lstStyle/>
          <a:p>
            <a:pPr>
              <a:defRPr/>
            </a:pPr>
            <a:r>
              <a:rPr lang="et-EE" smtClean="0"/>
              <a:t>Jalusetekst</a:t>
            </a:r>
            <a:endParaRPr lang="et-EE"/>
          </a:p>
        </p:txBody>
      </p:sp>
    </p:spTree>
    <p:extLst>
      <p:ext uri="{BB962C8B-B14F-4D97-AF65-F5344CB8AC3E}">
        <p14:creationId xmlns:p14="http://schemas.microsoft.com/office/powerpoint/2010/main" val="1762346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t-EE" dirty="0" smtClean="0"/>
          </a:p>
        </p:txBody>
      </p:sp>
      <p:sp>
        <p:nvSpPr>
          <p:cNvPr id="4" name="Footer Placeholder 3"/>
          <p:cNvSpPr>
            <a:spLocks noGrp="1"/>
          </p:cNvSpPr>
          <p:nvPr>
            <p:ph type="ftr" sz="quarter" idx="10"/>
          </p:nvPr>
        </p:nvSpPr>
        <p:spPr/>
        <p:txBody>
          <a:bodyPr/>
          <a:lstStyle/>
          <a:p>
            <a:pPr>
              <a:defRPr/>
            </a:pPr>
            <a:r>
              <a:rPr lang="et-EE" smtClean="0"/>
              <a:t>Jalusetekst</a:t>
            </a:r>
            <a:endParaRPr lang="et-EE"/>
          </a:p>
        </p:txBody>
      </p:sp>
    </p:spTree>
    <p:extLst>
      <p:ext uri="{BB962C8B-B14F-4D97-AF65-F5344CB8AC3E}">
        <p14:creationId xmlns:p14="http://schemas.microsoft.com/office/powerpoint/2010/main" val="1762346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t-EE" dirty="0" smtClean="0"/>
          </a:p>
        </p:txBody>
      </p:sp>
      <p:sp>
        <p:nvSpPr>
          <p:cNvPr id="4" name="Footer Placeholder 3"/>
          <p:cNvSpPr>
            <a:spLocks noGrp="1"/>
          </p:cNvSpPr>
          <p:nvPr>
            <p:ph type="ftr" sz="quarter" idx="10"/>
          </p:nvPr>
        </p:nvSpPr>
        <p:spPr/>
        <p:txBody>
          <a:bodyPr/>
          <a:lstStyle/>
          <a:p>
            <a:pPr>
              <a:defRPr/>
            </a:pPr>
            <a:r>
              <a:rPr lang="et-EE" smtClean="0"/>
              <a:t>Jalusetekst</a:t>
            </a:r>
            <a:endParaRPr lang="et-EE"/>
          </a:p>
        </p:txBody>
      </p:sp>
    </p:spTree>
    <p:extLst>
      <p:ext uri="{BB962C8B-B14F-4D97-AF65-F5344CB8AC3E}">
        <p14:creationId xmlns:p14="http://schemas.microsoft.com/office/powerpoint/2010/main" val="1762346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t-EE" dirty="0" smtClean="0"/>
          </a:p>
        </p:txBody>
      </p:sp>
      <p:sp>
        <p:nvSpPr>
          <p:cNvPr id="4" name="Footer Placeholder 3"/>
          <p:cNvSpPr>
            <a:spLocks noGrp="1"/>
          </p:cNvSpPr>
          <p:nvPr>
            <p:ph type="ftr" sz="quarter" idx="10"/>
          </p:nvPr>
        </p:nvSpPr>
        <p:spPr/>
        <p:txBody>
          <a:bodyPr/>
          <a:lstStyle/>
          <a:p>
            <a:pPr>
              <a:defRPr/>
            </a:pPr>
            <a:r>
              <a:rPr lang="et-EE" smtClean="0"/>
              <a:t>Jalusetekst</a:t>
            </a:r>
            <a:endParaRPr lang="et-EE"/>
          </a:p>
        </p:txBody>
      </p:sp>
    </p:spTree>
    <p:extLst>
      <p:ext uri="{BB962C8B-B14F-4D97-AF65-F5344CB8AC3E}">
        <p14:creationId xmlns:p14="http://schemas.microsoft.com/office/powerpoint/2010/main" val="1762346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24.01.2014</a:t>
            </a:r>
            <a:endParaRPr lang="et-EE"/>
          </a:p>
        </p:txBody>
      </p:sp>
      <p:sp>
        <p:nvSpPr>
          <p:cNvPr id="5" name="Footer Placeholder 4"/>
          <p:cNvSpPr>
            <a:spLocks noGrp="1"/>
          </p:cNvSpPr>
          <p:nvPr>
            <p:ph type="ftr" sz="quarter" idx="11"/>
          </p:nvPr>
        </p:nvSpPr>
        <p:spPr/>
        <p:txBody>
          <a:bodyPr/>
          <a:lstStyle/>
          <a:p>
            <a:endParaRPr lang="et-EE"/>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248978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24.01.2014</a:t>
            </a:r>
            <a:endParaRPr lang="et-EE"/>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3278048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24.01.2014</a:t>
            </a:r>
            <a:endParaRPr lang="et-EE"/>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A4D0617-0E67-4722-BF70-32AD8983E014}" type="slidenum">
              <a:rPr lang="et-EE" smtClean="0"/>
              <a:pPr/>
              <a:t>‹#›</a:t>
            </a:fld>
            <a:endParaRPr lang="et-EE"/>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23920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r>
              <a:rPr lang="en-US" smtClean="0"/>
              <a:t>24.01.2014</a:t>
            </a:r>
            <a:endParaRPr lang="et-EE"/>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4254905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r>
              <a:rPr lang="en-US" smtClean="0"/>
              <a:t>24.01.2014</a:t>
            </a:r>
            <a:endParaRPr lang="et-EE"/>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A4D0617-0E67-4722-BF70-32AD8983E014}" type="slidenum">
              <a:rPr lang="et-EE" smtClean="0"/>
              <a:pPr/>
              <a:t>‹#›</a:t>
            </a:fld>
            <a:endParaRPr lang="et-EE"/>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7121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r>
              <a:rPr lang="en-US" smtClean="0"/>
              <a:t>24.01.2014</a:t>
            </a:r>
            <a:endParaRPr lang="et-EE"/>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1549708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24.01.2014</a:t>
            </a:r>
            <a:endParaRPr lang="et-EE"/>
          </a:p>
        </p:txBody>
      </p:sp>
      <p:sp>
        <p:nvSpPr>
          <p:cNvPr id="5" name="Footer Placeholder 4"/>
          <p:cNvSpPr>
            <a:spLocks noGrp="1"/>
          </p:cNvSpPr>
          <p:nvPr>
            <p:ph type="ftr" sz="quarter" idx="11"/>
          </p:nvPr>
        </p:nvSpPr>
        <p:spPr/>
        <p:txBody>
          <a:bodyPr/>
          <a:lstStyle/>
          <a:p>
            <a:endParaRPr lang="et-EE"/>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1075936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24.01.2014</a:t>
            </a:r>
            <a:endParaRPr lang="et-EE"/>
          </a:p>
        </p:txBody>
      </p:sp>
      <p:sp>
        <p:nvSpPr>
          <p:cNvPr id="5" name="Footer Placeholder 4"/>
          <p:cNvSpPr>
            <a:spLocks noGrp="1"/>
          </p:cNvSpPr>
          <p:nvPr>
            <p:ph type="ftr" sz="quarter" idx="11"/>
          </p:nvPr>
        </p:nvSpPr>
        <p:spPr/>
        <p:txBody>
          <a:bodyPr/>
          <a:lstStyle/>
          <a:p>
            <a:endParaRPr lang="et-EE"/>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1241655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24.01.2014</a:t>
            </a:r>
            <a:endParaRPr lang="et-EE"/>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1572009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24.01.2014</a:t>
            </a:r>
            <a:endParaRPr lang="et-EE"/>
          </a:p>
        </p:txBody>
      </p:sp>
      <p:sp>
        <p:nvSpPr>
          <p:cNvPr id="5" name="Footer Placeholder 4"/>
          <p:cNvSpPr>
            <a:spLocks noGrp="1"/>
          </p:cNvSpPr>
          <p:nvPr>
            <p:ph type="ftr" sz="quarter" idx="11"/>
          </p:nvPr>
        </p:nvSpPr>
        <p:spPr/>
        <p:txBody>
          <a:bodyPr/>
          <a:lstStyle/>
          <a:p>
            <a:endParaRPr lang="et-EE"/>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3933218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24.01.2014</a:t>
            </a:r>
            <a:endParaRPr lang="et-EE"/>
          </a:p>
        </p:txBody>
      </p:sp>
      <p:sp>
        <p:nvSpPr>
          <p:cNvPr id="6" name="Footer Placeholder 5"/>
          <p:cNvSpPr>
            <a:spLocks noGrp="1"/>
          </p:cNvSpPr>
          <p:nvPr>
            <p:ph type="ftr" sz="quarter" idx="11"/>
          </p:nvPr>
        </p:nvSpPr>
        <p:spPr/>
        <p:txBody>
          <a:bodyPr/>
          <a:lstStyle/>
          <a:p>
            <a:endParaRPr lang="et-EE"/>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342454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24.01.2014</a:t>
            </a:r>
            <a:endParaRPr lang="et-EE"/>
          </a:p>
        </p:txBody>
      </p:sp>
      <p:sp>
        <p:nvSpPr>
          <p:cNvPr id="8" name="Footer Placeholder 7"/>
          <p:cNvSpPr>
            <a:spLocks noGrp="1"/>
          </p:cNvSpPr>
          <p:nvPr>
            <p:ph type="ftr" sz="quarter" idx="11"/>
          </p:nvPr>
        </p:nvSpPr>
        <p:spPr/>
        <p:txBody>
          <a:bodyPr/>
          <a:lstStyle/>
          <a:p>
            <a:endParaRPr lang="et-EE"/>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233000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24.01.2014</a:t>
            </a:r>
            <a:endParaRPr lang="et-EE"/>
          </a:p>
        </p:txBody>
      </p:sp>
      <p:sp>
        <p:nvSpPr>
          <p:cNvPr id="4" name="Footer Placeholder 3"/>
          <p:cNvSpPr>
            <a:spLocks noGrp="1"/>
          </p:cNvSpPr>
          <p:nvPr>
            <p:ph type="ftr" sz="quarter" idx="11"/>
          </p:nvPr>
        </p:nvSpPr>
        <p:spPr/>
        <p:txBody>
          <a:bodyPr/>
          <a:lstStyle/>
          <a:p>
            <a:endParaRPr lang="et-EE"/>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1540490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24.01.2014</a:t>
            </a:r>
            <a:endParaRPr lang="et-EE"/>
          </a:p>
        </p:txBody>
      </p:sp>
      <p:sp>
        <p:nvSpPr>
          <p:cNvPr id="3" name="Footer Placeholder 2"/>
          <p:cNvSpPr>
            <a:spLocks noGrp="1"/>
          </p:cNvSpPr>
          <p:nvPr>
            <p:ph type="ftr" sz="quarter" idx="11"/>
          </p:nvPr>
        </p:nvSpPr>
        <p:spPr/>
        <p:txBody>
          <a:bodyPr/>
          <a:lstStyle/>
          <a:p>
            <a:endParaRPr lang="et-EE"/>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1546225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24.01.2014</a:t>
            </a:r>
            <a:endParaRPr lang="et-EE"/>
          </a:p>
        </p:txBody>
      </p:sp>
      <p:sp>
        <p:nvSpPr>
          <p:cNvPr id="6" name="Footer Placeholder 5"/>
          <p:cNvSpPr>
            <a:spLocks noGrp="1"/>
          </p:cNvSpPr>
          <p:nvPr>
            <p:ph type="ftr" sz="quarter" idx="11"/>
          </p:nvPr>
        </p:nvSpPr>
        <p:spPr/>
        <p:txBody>
          <a:bodyPr/>
          <a:lstStyle/>
          <a:p>
            <a:endParaRPr lang="et-EE"/>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2196165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24.01.2014</a:t>
            </a:r>
            <a:endParaRPr lang="et-EE"/>
          </a:p>
        </p:txBody>
      </p:sp>
      <p:sp>
        <p:nvSpPr>
          <p:cNvPr id="6" name="Footer Placeholder 5"/>
          <p:cNvSpPr>
            <a:spLocks noGrp="1"/>
          </p:cNvSpPr>
          <p:nvPr>
            <p:ph type="ftr" sz="quarter" idx="11"/>
          </p:nvPr>
        </p:nvSpPr>
        <p:spPr/>
        <p:txBody>
          <a:bodyPr/>
          <a:lstStyle/>
          <a:p>
            <a:endParaRPr lang="et-EE"/>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A4D0617-0E67-4722-BF70-32AD8983E014}" type="slidenum">
              <a:rPr lang="et-EE" smtClean="0"/>
              <a:pPr/>
              <a:t>‹#›</a:t>
            </a:fld>
            <a:endParaRPr lang="et-EE"/>
          </a:p>
        </p:txBody>
      </p:sp>
    </p:spTree>
    <p:extLst>
      <p:ext uri="{BB962C8B-B14F-4D97-AF65-F5344CB8AC3E}">
        <p14:creationId xmlns:p14="http://schemas.microsoft.com/office/powerpoint/2010/main" val="3936183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smtClean="0"/>
              <a:t>24.01.2014</a:t>
            </a:r>
            <a:endParaRPr lang="et-EE"/>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A4D0617-0E67-4722-BF70-32AD8983E014}" type="slidenum">
              <a:rPr lang="et-EE" smtClean="0"/>
              <a:pPr/>
              <a:t>‹#›</a:t>
            </a:fld>
            <a:endParaRPr lang="et-EE"/>
          </a:p>
        </p:txBody>
      </p:sp>
    </p:spTree>
    <p:extLst>
      <p:ext uri="{BB962C8B-B14F-4D97-AF65-F5344CB8AC3E}">
        <p14:creationId xmlns:p14="http://schemas.microsoft.com/office/powerpoint/2010/main" val="13994097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ut.ee/pedaste/" TargetMode="External"/><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hyperlink" Target="mailto:Margus.Pedaste@ut.e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1988840"/>
            <a:ext cx="6775091" cy="2421796"/>
          </a:xfrm>
        </p:spPr>
        <p:txBody>
          <a:bodyPr>
            <a:noAutofit/>
          </a:bodyPr>
          <a:lstStyle/>
          <a:p>
            <a:r>
              <a:rPr lang="en-US" sz="3600" b="1" dirty="0" err="1"/>
              <a:t>Probleemi</a:t>
            </a:r>
            <a:r>
              <a:rPr lang="en-US" sz="3600" b="1" dirty="0"/>
              <a:t>, </a:t>
            </a:r>
            <a:r>
              <a:rPr lang="en-US" sz="3600" b="1" dirty="0" err="1"/>
              <a:t>uurimisküsimuse</a:t>
            </a:r>
            <a:r>
              <a:rPr lang="en-US" sz="3600" b="1" dirty="0"/>
              <a:t> </a:t>
            </a:r>
            <a:r>
              <a:rPr lang="en-US" sz="3600" b="1" dirty="0" err="1"/>
              <a:t>ja</a:t>
            </a:r>
            <a:r>
              <a:rPr lang="en-US" sz="3600" b="1" dirty="0"/>
              <a:t> </a:t>
            </a:r>
            <a:r>
              <a:rPr lang="en-US" sz="3600" b="1" dirty="0" err="1"/>
              <a:t>hüpoteesi</a:t>
            </a:r>
            <a:r>
              <a:rPr lang="en-US" sz="3600" b="1" dirty="0"/>
              <a:t> </a:t>
            </a:r>
            <a:r>
              <a:rPr lang="en-US" sz="3600" b="1" dirty="0" err="1"/>
              <a:t>sõnastamine</a:t>
            </a:r>
            <a:r>
              <a:rPr lang="en-US" sz="3600" b="1" dirty="0"/>
              <a:t> </a:t>
            </a:r>
            <a:r>
              <a:rPr lang="en-US" sz="3600" b="1" dirty="0" err="1"/>
              <a:t>kvantitatiivses</a:t>
            </a:r>
            <a:r>
              <a:rPr lang="en-US" sz="3600" b="1" dirty="0"/>
              <a:t>, </a:t>
            </a:r>
            <a:r>
              <a:rPr lang="en-US" sz="3600" b="1" dirty="0" err="1"/>
              <a:t>kvalitatiivses</a:t>
            </a:r>
            <a:r>
              <a:rPr lang="en-US" sz="3600" b="1" dirty="0"/>
              <a:t> </a:t>
            </a:r>
            <a:r>
              <a:rPr lang="en-US" sz="3600" b="1" dirty="0" err="1"/>
              <a:t>ja</a:t>
            </a:r>
            <a:r>
              <a:rPr lang="en-US" sz="3600" b="1" dirty="0"/>
              <a:t> </a:t>
            </a:r>
            <a:r>
              <a:rPr lang="en-US" sz="3600" b="1" dirty="0" err="1"/>
              <a:t>kombineeritud</a:t>
            </a:r>
            <a:r>
              <a:rPr lang="en-US" sz="3600" b="1" dirty="0"/>
              <a:t> </a:t>
            </a:r>
            <a:r>
              <a:rPr lang="en-US" sz="3600" b="1" dirty="0" err="1"/>
              <a:t>uuringus</a:t>
            </a:r>
            <a:endParaRPr lang="en-GB" sz="3600" b="1" dirty="0"/>
          </a:p>
        </p:txBody>
      </p:sp>
      <p:sp>
        <p:nvSpPr>
          <p:cNvPr id="3" name="Subtitle 2"/>
          <p:cNvSpPr>
            <a:spLocks noGrp="1"/>
          </p:cNvSpPr>
          <p:nvPr>
            <p:ph type="subTitle" idx="1"/>
          </p:nvPr>
        </p:nvSpPr>
        <p:spPr>
          <a:xfrm>
            <a:off x="1942416" y="4777380"/>
            <a:ext cx="6806048" cy="1747964"/>
          </a:xfrm>
        </p:spPr>
        <p:txBody>
          <a:bodyPr>
            <a:normAutofit fontScale="92500" lnSpcReduction="10000"/>
          </a:bodyPr>
          <a:lstStyle/>
          <a:p>
            <a:r>
              <a:rPr lang="et-EE" b="1" dirty="0" smtClean="0"/>
              <a:t>Margus Pedaste</a:t>
            </a:r>
          </a:p>
          <a:p>
            <a:r>
              <a:rPr lang="et-EE" dirty="0" smtClean="0"/>
              <a:t>haridustehnoloogia professor, uurimismeetodite õppejõud</a:t>
            </a:r>
          </a:p>
          <a:p>
            <a:r>
              <a:rPr lang="et-EE" dirty="0" smtClean="0"/>
              <a:t>TÜ sotsiaalteaduste valdkond, haridusteaduste instituut, haridustehnoloogia keskus</a:t>
            </a:r>
          </a:p>
          <a:p>
            <a:r>
              <a:rPr lang="et-EE" dirty="0" err="1" smtClean="0"/>
              <a:t>Pedagogicum</a:t>
            </a:r>
            <a:endParaRPr lang="en-GB"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1</a:t>
            </a:fld>
            <a:endParaRPr lang="et-EE" dirty="0"/>
          </a:p>
        </p:txBody>
      </p:sp>
      <p:pic>
        <p:nvPicPr>
          <p:cNvPr id="7" name="Picture 6" descr="TY_logo_ring_jooneta_sinin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260648"/>
            <a:ext cx="999744" cy="1027176"/>
          </a:xfrm>
          <a:prstGeom prst="rect">
            <a:avLst/>
          </a:prstGeom>
        </p:spPr>
      </p:pic>
    </p:spTree>
    <p:extLst>
      <p:ext uri="{BB962C8B-B14F-4D97-AF65-F5344CB8AC3E}">
        <p14:creationId xmlns:p14="http://schemas.microsoft.com/office/powerpoint/2010/main" val="337595657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Mida nimetatakse probleemiks?</a:t>
            </a:r>
            <a:endParaRPr lang="en-GB" sz="3200" b="1" dirty="0"/>
          </a:p>
        </p:txBody>
      </p:sp>
      <p:sp>
        <p:nvSpPr>
          <p:cNvPr id="3" name="Content Placeholder 2"/>
          <p:cNvSpPr>
            <a:spLocks noGrp="1"/>
          </p:cNvSpPr>
          <p:nvPr>
            <p:ph idx="1"/>
          </p:nvPr>
        </p:nvSpPr>
        <p:spPr>
          <a:xfrm>
            <a:off x="1403648" y="1484784"/>
            <a:ext cx="7056784" cy="4752528"/>
          </a:xfrm>
        </p:spPr>
        <p:txBody>
          <a:bodyPr>
            <a:normAutofit/>
          </a:bodyPr>
          <a:lstStyle/>
          <a:p>
            <a:r>
              <a:rPr lang="et-EE" sz="2400" dirty="0"/>
              <a:t>Küsimus või situatsioonikirjeldus, mis on selle lahendaja jaoks </a:t>
            </a:r>
            <a:r>
              <a:rPr lang="et-EE" sz="2400" b="1" u="sng" dirty="0"/>
              <a:t>tundmatu lahendi ja lahenduskäiguga</a:t>
            </a:r>
            <a:r>
              <a:rPr lang="et-EE" sz="2400" dirty="0"/>
              <a:t> ning omab teatavat </a:t>
            </a:r>
            <a:r>
              <a:rPr lang="et-EE" sz="2400" b="1" u="sng" dirty="0"/>
              <a:t>väärtust</a:t>
            </a:r>
            <a:r>
              <a:rPr lang="et-EE" sz="2400" dirty="0"/>
              <a:t> (</a:t>
            </a:r>
            <a:r>
              <a:rPr lang="et-EE" sz="2400" dirty="0" err="1"/>
              <a:t>Brandsford</a:t>
            </a:r>
            <a:r>
              <a:rPr lang="et-EE" sz="2400" dirty="0"/>
              <a:t> &amp; </a:t>
            </a:r>
            <a:r>
              <a:rPr lang="et-EE" sz="2400" dirty="0" err="1"/>
              <a:t>Stein</a:t>
            </a:r>
            <a:r>
              <a:rPr lang="et-EE" sz="2400" dirty="0"/>
              <a:t>, 1984; Jonassen, 2000; </a:t>
            </a:r>
            <a:r>
              <a:rPr lang="et-EE" sz="2400" dirty="0" err="1"/>
              <a:t>Nitko</a:t>
            </a:r>
            <a:r>
              <a:rPr lang="et-EE" sz="2400" dirty="0"/>
              <a:t>, 2001; </a:t>
            </a:r>
            <a:r>
              <a:rPr lang="et-EE" sz="2400" dirty="0" err="1"/>
              <a:t>Robertson</a:t>
            </a:r>
            <a:r>
              <a:rPr lang="et-EE" sz="2400" dirty="0"/>
              <a:t>, 2001</a:t>
            </a:r>
            <a:r>
              <a:rPr lang="et-EE" sz="2400" dirty="0" smtClean="0"/>
              <a:t>)</a:t>
            </a:r>
          </a:p>
          <a:p>
            <a:pPr marL="0" indent="0">
              <a:buNone/>
            </a:pPr>
            <a:endParaRPr lang="et-EE" sz="2400" dirty="0"/>
          </a:p>
          <a:p>
            <a:r>
              <a:rPr lang="et-EE" sz="2400" dirty="0"/>
              <a:t>Aga probleem</a:t>
            </a:r>
            <a:r>
              <a:rPr lang="et-EE" sz="2400" b="1" u="sng" dirty="0"/>
              <a:t>ülesanne</a:t>
            </a:r>
            <a:r>
              <a:rPr lang="et-EE" sz="2400" dirty="0"/>
              <a:t>, probleemi </a:t>
            </a:r>
            <a:r>
              <a:rPr lang="et-EE" sz="2400" b="1" u="sng" dirty="0"/>
              <a:t>lahendamine</a:t>
            </a:r>
            <a:r>
              <a:rPr lang="et-EE" sz="2400" dirty="0"/>
              <a:t>?</a:t>
            </a:r>
          </a:p>
          <a:p>
            <a:pPr marL="0" indent="0">
              <a:buNone/>
            </a:pPr>
            <a:endParaRPr lang="et-EE" sz="2400" dirty="0"/>
          </a:p>
          <a:p>
            <a:r>
              <a:rPr lang="et-EE" sz="2400" dirty="0"/>
              <a:t>Hindame: uudsus, </a:t>
            </a:r>
            <a:r>
              <a:rPr lang="et-EE" sz="2400" dirty="0" smtClean="0"/>
              <a:t>väärtuslikkus</a:t>
            </a:r>
          </a:p>
          <a:p>
            <a:r>
              <a:rPr lang="et-EE" sz="2400" dirty="0" smtClean="0"/>
              <a:t>Näide: </a:t>
            </a:r>
            <a:r>
              <a:rPr lang="et-EE" sz="2400" i="1" dirty="0"/>
              <a:t>Taimed ei kasva piisavalt hästi</a:t>
            </a:r>
            <a:r>
              <a:rPr lang="et-EE" sz="2400" i="1" dirty="0" smtClean="0"/>
              <a:t>.</a:t>
            </a:r>
            <a:endParaRPr lang="et-EE" sz="2400" i="1"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10</a:t>
            </a:fld>
            <a:endParaRPr lang="et-EE"/>
          </a:p>
        </p:txBody>
      </p:sp>
    </p:spTree>
    <p:extLst>
      <p:ext uri="{BB962C8B-B14F-4D97-AF65-F5344CB8AC3E}">
        <p14:creationId xmlns:p14="http://schemas.microsoft.com/office/powerpoint/2010/main" val="25299559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Kuidas probleeme lahendada?</a:t>
            </a:r>
            <a:endParaRPr lang="en-GB" sz="3200" b="1"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11</a:t>
            </a:fld>
            <a:endParaRPr lang="et-EE"/>
          </a:p>
        </p:txBody>
      </p:sp>
      <p:sp>
        <p:nvSpPr>
          <p:cNvPr id="23" name="Content Placeholder 2"/>
          <p:cNvSpPr>
            <a:spLocks noGrp="1"/>
          </p:cNvSpPr>
          <p:nvPr>
            <p:ph idx="1"/>
          </p:nvPr>
        </p:nvSpPr>
        <p:spPr>
          <a:xfrm>
            <a:off x="3131840" y="5949280"/>
            <a:ext cx="5760640" cy="576064"/>
          </a:xfrm>
        </p:spPr>
        <p:txBody>
          <a:bodyPr>
            <a:normAutofit/>
          </a:bodyPr>
          <a:lstStyle/>
          <a:p>
            <a:pPr marL="0" indent="0">
              <a:buNone/>
            </a:pPr>
            <a:r>
              <a:rPr lang="et-EE" sz="2400" dirty="0" smtClean="0"/>
              <a:t>(Brandsford &amp; Stein, 1984; Nitko, 2001)</a:t>
            </a:r>
          </a:p>
        </p:txBody>
      </p:sp>
      <p:grpSp>
        <p:nvGrpSpPr>
          <p:cNvPr id="28" name="Group 27"/>
          <p:cNvGrpSpPr/>
          <p:nvPr/>
        </p:nvGrpSpPr>
        <p:grpSpPr>
          <a:xfrm>
            <a:off x="1043608" y="1772816"/>
            <a:ext cx="7776864" cy="1143001"/>
            <a:chOff x="2571750" y="646997"/>
            <a:chExt cx="4495800" cy="1143001"/>
          </a:xfrm>
        </p:grpSpPr>
        <p:sp>
          <p:nvSpPr>
            <p:cNvPr id="29" name="Rectangle 28"/>
            <p:cNvSpPr/>
            <p:nvPr/>
          </p:nvSpPr>
          <p:spPr>
            <a:xfrm>
              <a:off x="5772150" y="814387"/>
              <a:ext cx="1295400" cy="762001"/>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a:solidFill>
                    <a:schemeClr val="tx1"/>
                  </a:solidFill>
                  <a:latin typeface="Times New Roman" pitchFamily="18" charset="0"/>
                  <a:cs typeface="Times New Roman" pitchFamily="18" charset="0"/>
                </a:rPr>
                <a:t>lõpp-punkt: lahendatud probleem</a:t>
              </a:r>
            </a:p>
          </p:txBody>
        </p:sp>
        <p:sp>
          <p:nvSpPr>
            <p:cNvPr id="30" name="Right Arrow 29"/>
            <p:cNvSpPr/>
            <p:nvPr/>
          </p:nvSpPr>
          <p:spPr>
            <a:xfrm>
              <a:off x="2571750" y="708208"/>
              <a:ext cx="1219200" cy="975609"/>
            </a:xfrm>
            <a:prstGeom prst="rightArrow">
              <a:avLst/>
            </a:prstGeom>
            <a:solidFill>
              <a:schemeClr val="accent6">
                <a:lumMod val="75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a:solidFill>
                    <a:schemeClr val="tx1"/>
                  </a:solidFill>
                  <a:latin typeface="Times New Roman" pitchFamily="18" charset="0"/>
                  <a:cs typeface="Times New Roman" pitchFamily="18" charset="0"/>
                </a:rPr>
                <a:t>erinevad </a:t>
              </a:r>
              <a:r>
                <a:rPr lang="et-EE" dirty="0" smtClean="0">
                  <a:solidFill>
                    <a:schemeClr val="tx1"/>
                  </a:solidFill>
                  <a:latin typeface="Times New Roman" pitchFamily="18" charset="0"/>
                  <a:cs typeface="Times New Roman" pitchFamily="18" charset="0"/>
                </a:rPr>
                <a:t>lahendusideed</a:t>
              </a:r>
              <a:endParaRPr lang="et-EE" dirty="0">
                <a:solidFill>
                  <a:schemeClr val="tx1"/>
                </a:solidFill>
                <a:latin typeface="Times New Roman" pitchFamily="18" charset="0"/>
                <a:cs typeface="Times New Roman" pitchFamily="18" charset="0"/>
              </a:endParaRPr>
            </a:p>
          </p:txBody>
        </p:sp>
        <p:sp>
          <p:nvSpPr>
            <p:cNvPr id="31" name="Right Arrow 30"/>
            <p:cNvSpPr/>
            <p:nvPr/>
          </p:nvSpPr>
          <p:spPr>
            <a:xfrm>
              <a:off x="4400550" y="708208"/>
              <a:ext cx="1219200" cy="975609"/>
            </a:xfrm>
            <a:prstGeom prst="rightArrow">
              <a:avLst/>
            </a:prstGeom>
            <a:solidFill>
              <a:schemeClr val="accent6">
                <a:lumMod val="75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a:solidFill>
                    <a:schemeClr val="tx1"/>
                  </a:solidFill>
                  <a:latin typeface="Times New Roman" pitchFamily="18" charset="0"/>
                  <a:cs typeface="Times New Roman" pitchFamily="18" charset="0"/>
                </a:rPr>
                <a:t>erinevad lahendusteed</a:t>
              </a:r>
            </a:p>
          </p:txBody>
        </p:sp>
        <p:sp>
          <p:nvSpPr>
            <p:cNvPr id="32" name="Rectangle 31"/>
            <p:cNvSpPr/>
            <p:nvPr/>
          </p:nvSpPr>
          <p:spPr>
            <a:xfrm>
              <a:off x="3867150" y="646997"/>
              <a:ext cx="381000" cy="1143001"/>
            </a:xfrm>
            <a:prstGeom prst="rect">
              <a:avLst/>
            </a:prstGeom>
            <a:gradFill>
              <a:gsLst>
                <a:gs pos="92000">
                  <a:schemeClr val="accent6">
                    <a:lumMod val="75000"/>
                  </a:schemeClr>
                </a:gs>
                <a:gs pos="80000">
                  <a:schemeClr val="accent6">
                    <a:shade val="93000"/>
                    <a:satMod val="130000"/>
                  </a:schemeClr>
                </a:gs>
                <a:gs pos="100000">
                  <a:schemeClr val="accent6">
                    <a:shade val="94000"/>
                    <a:satMod val="135000"/>
                  </a:schemeClr>
                </a:gs>
              </a:gsLst>
              <a:lin ang="16200000" scaled="0"/>
            </a:gradFill>
          </p:spPr>
          <p:style>
            <a:lnRef idx="0">
              <a:schemeClr val="accent6"/>
            </a:lnRef>
            <a:fillRef idx="3">
              <a:schemeClr val="accent6"/>
            </a:fillRef>
            <a:effectRef idx="3">
              <a:schemeClr val="accent6"/>
            </a:effectRef>
            <a:fontRef idx="minor">
              <a:schemeClr val="lt1"/>
            </a:fontRef>
          </p:style>
          <p:txBody>
            <a:bodyPr vert="vert270" anchor="ctr"/>
            <a:lstStyle/>
            <a:p>
              <a:pPr algn="ctr" fontAlgn="auto">
                <a:spcBef>
                  <a:spcPts val="0"/>
                </a:spcBef>
                <a:spcAft>
                  <a:spcPts val="0"/>
                </a:spcAft>
                <a:defRPr/>
              </a:pPr>
              <a:r>
                <a:rPr lang="et-EE" dirty="0">
                  <a:solidFill>
                    <a:schemeClr val="tx1"/>
                  </a:solidFill>
                  <a:latin typeface="Times New Roman" pitchFamily="18" charset="0"/>
                  <a:cs typeface="Times New Roman" pitchFamily="18" charset="0"/>
                </a:rPr>
                <a:t>takistused</a:t>
              </a:r>
            </a:p>
          </p:txBody>
        </p:sp>
      </p:grpSp>
      <p:grpSp>
        <p:nvGrpSpPr>
          <p:cNvPr id="54" name="Group 53"/>
          <p:cNvGrpSpPr/>
          <p:nvPr/>
        </p:nvGrpSpPr>
        <p:grpSpPr>
          <a:xfrm>
            <a:off x="1259632" y="3645024"/>
            <a:ext cx="7398826" cy="1294596"/>
            <a:chOff x="1043175" y="3142963"/>
            <a:chExt cx="6534730" cy="430500"/>
          </a:xfrm>
        </p:grpSpPr>
        <p:sp>
          <p:nvSpPr>
            <p:cNvPr id="34" name="Rectangle 33"/>
            <p:cNvSpPr/>
            <p:nvPr/>
          </p:nvSpPr>
          <p:spPr>
            <a:xfrm>
              <a:off x="1043175" y="3142963"/>
              <a:ext cx="1191710" cy="42888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r>
                <a:rPr lang="et-EE" dirty="0">
                  <a:solidFill>
                    <a:schemeClr val="tx1"/>
                  </a:solidFill>
                  <a:latin typeface="Times New Roman" pitchFamily="18" charset="0"/>
                  <a:cs typeface="Times New Roman" pitchFamily="18" charset="0"/>
                </a:rPr>
                <a:t>probleemi </a:t>
              </a:r>
              <a:r>
                <a:rPr lang="et-EE" dirty="0" smtClean="0">
                  <a:solidFill>
                    <a:schemeClr val="tx1"/>
                  </a:solidFill>
                  <a:latin typeface="Times New Roman" pitchFamily="18" charset="0"/>
                  <a:cs typeface="Times New Roman" pitchFamily="18" charset="0"/>
                </a:rPr>
                <a:t>identi-fitseerimine</a:t>
              </a:r>
              <a:endParaRPr lang="et-EE" dirty="0">
                <a:solidFill>
                  <a:schemeClr val="tx1"/>
                </a:solidFill>
                <a:latin typeface="Times New Roman" pitchFamily="18" charset="0"/>
                <a:cs typeface="Times New Roman" pitchFamily="18" charset="0"/>
              </a:endParaRPr>
            </a:p>
          </p:txBody>
        </p:sp>
        <p:sp>
          <p:nvSpPr>
            <p:cNvPr id="35" name="Rectangle 3"/>
            <p:cNvSpPr/>
            <p:nvPr/>
          </p:nvSpPr>
          <p:spPr>
            <a:xfrm>
              <a:off x="2481697" y="3142963"/>
              <a:ext cx="981408" cy="42888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r>
                <a:rPr lang="et-EE">
                  <a:solidFill>
                    <a:schemeClr val="tx1"/>
                  </a:solidFill>
                  <a:latin typeface="Times New Roman" pitchFamily="18" charset="0"/>
                  <a:cs typeface="Times New Roman" pitchFamily="18" charset="0"/>
                </a:rPr>
                <a:t>probleemi sisu avamine</a:t>
              </a:r>
            </a:p>
          </p:txBody>
        </p:sp>
        <p:sp>
          <p:nvSpPr>
            <p:cNvPr id="36" name="Rectangle 3"/>
            <p:cNvSpPr/>
            <p:nvPr/>
          </p:nvSpPr>
          <p:spPr>
            <a:xfrm>
              <a:off x="3710175" y="3142963"/>
              <a:ext cx="1191710" cy="42888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r>
                <a:rPr lang="et-EE" dirty="0" smtClean="0">
                  <a:solidFill>
                    <a:schemeClr val="tx1"/>
                  </a:solidFill>
                  <a:latin typeface="Times New Roman" pitchFamily="18" charset="0"/>
                  <a:cs typeface="Times New Roman" pitchFamily="18" charset="0"/>
                </a:rPr>
                <a:t>lahendus-strateegia </a:t>
              </a:r>
              <a:r>
                <a:rPr lang="et-EE" dirty="0">
                  <a:solidFill>
                    <a:schemeClr val="tx1"/>
                  </a:solidFill>
                  <a:latin typeface="Times New Roman" pitchFamily="18" charset="0"/>
                  <a:cs typeface="Times New Roman" pitchFamily="18" charset="0"/>
                </a:rPr>
                <a:t>leidmine</a:t>
              </a:r>
            </a:p>
          </p:txBody>
        </p:sp>
        <p:sp>
          <p:nvSpPr>
            <p:cNvPr id="37" name="Rectangle 3"/>
            <p:cNvSpPr/>
            <p:nvPr/>
          </p:nvSpPr>
          <p:spPr>
            <a:xfrm>
              <a:off x="5157975" y="3142963"/>
              <a:ext cx="1191710" cy="42888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r>
                <a:rPr lang="et-EE" dirty="0" smtClean="0">
                  <a:solidFill>
                    <a:schemeClr val="tx1"/>
                  </a:solidFill>
                  <a:latin typeface="Times New Roman" pitchFamily="18" charset="0"/>
                  <a:cs typeface="Times New Roman" pitchFamily="18" charset="0"/>
                </a:rPr>
                <a:t>lahendus-strateegia rakenda-mine</a:t>
              </a:r>
              <a:endParaRPr lang="et-EE" dirty="0">
                <a:solidFill>
                  <a:schemeClr val="tx1"/>
                </a:solidFill>
                <a:latin typeface="Times New Roman" pitchFamily="18" charset="0"/>
                <a:cs typeface="Times New Roman" pitchFamily="18" charset="0"/>
              </a:endParaRPr>
            </a:p>
          </p:txBody>
        </p:sp>
        <p:sp>
          <p:nvSpPr>
            <p:cNvPr id="38" name="Rectangle 3"/>
            <p:cNvSpPr/>
            <p:nvPr/>
          </p:nvSpPr>
          <p:spPr>
            <a:xfrm>
              <a:off x="6596497" y="3142963"/>
              <a:ext cx="981408" cy="42888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r>
                <a:rPr lang="et-EE" dirty="0">
                  <a:solidFill>
                    <a:schemeClr val="tx1"/>
                  </a:solidFill>
                  <a:latin typeface="Times New Roman" pitchFamily="18" charset="0"/>
                  <a:cs typeface="Times New Roman" pitchFamily="18" charset="0"/>
                </a:rPr>
                <a:t>tulemuste</a:t>
              </a:r>
              <a:br>
                <a:rPr lang="et-EE" dirty="0">
                  <a:solidFill>
                    <a:schemeClr val="tx1"/>
                  </a:solidFill>
                  <a:latin typeface="Times New Roman" pitchFamily="18" charset="0"/>
                  <a:cs typeface="Times New Roman" pitchFamily="18" charset="0"/>
                </a:rPr>
              </a:br>
              <a:r>
                <a:rPr lang="et-EE" dirty="0" smtClean="0">
                  <a:solidFill>
                    <a:schemeClr val="tx1"/>
                  </a:solidFill>
                  <a:latin typeface="Times New Roman" pitchFamily="18" charset="0"/>
                  <a:cs typeface="Times New Roman" pitchFamily="18" charset="0"/>
                </a:rPr>
                <a:t>hinda-mine</a:t>
              </a:r>
              <a:endParaRPr lang="et-EE" dirty="0">
                <a:solidFill>
                  <a:schemeClr val="tx1"/>
                </a:solidFill>
                <a:latin typeface="Times New Roman" pitchFamily="18" charset="0"/>
                <a:cs typeface="Times New Roman" pitchFamily="18" charset="0"/>
              </a:endParaRPr>
            </a:p>
          </p:txBody>
        </p:sp>
        <p:cxnSp>
          <p:nvCxnSpPr>
            <p:cNvPr id="39" name="AutoShape 31"/>
            <p:cNvCxnSpPr>
              <a:cxnSpLocks noChangeShapeType="1"/>
            </p:cNvCxnSpPr>
            <p:nvPr/>
          </p:nvCxnSpPr>
          <p:spPr bwMode="auto">
            <a:xfrm>
              <a:off x="2235200" y="3357563"/>
              <a:ext cx="246063" cy="0"/>
            </a:xfrm>
            <a:prstGeom prst="straightConnector1">
              <a:avLst/>
            </a:prstGeom>
            <a:noFill/>
            <a:ln w="19050">
              <a:solidFill>
                <a:srgbClr val="FF6600"/>
              </a:solidFill>
              <a:round/>
              <a:headEnd/>
              <a:tailEnd type="stealth" w="lg" len="lg"/>
            </a:ln>
            <a:effectLst/>
          </p:spPr>
        </p:cxnSp>
        <p:cxnSp>
          <p:nvCxnSpPr>
            <p:cNvPr id="40" name="AutoShape 32"/>
            <p:cNvCxnSpPr>
              <a:cxnSpLocks noChangeShapeType="1"/>
            </p:cNvCxnSpPr>
            <p:nvPr/>
          </p:nvCxnSpPr>
          <p:spPr bwMode="auto">
            <a:xfrm>
              <a:off x="3462338" y="3357563"/>
              <a:ext cx="247650" cy="0"/>
            </a:xfrm>
            <a:prstGeom prst="straightConnector1">
              <a:avLst/>
            </a:prstGeom>
            <a:noFill/>
            <a:ln w="19050">
              <a:solidFill>
                <a:srgbClr val="FF6600"/>
              </a:solidFill>
              <a:round/>
              <a:headEnd/>
              <a:tailEnd type="stealth" w="lg" len="lg"/>
            </a:ln>
            <a:effectLst/>
          </p:spPr>
        </p:cxnSp>
        <p:cxnSp>
          <p:nvCxnSpPr>
            <p:cNvPr id="41" name="AutoShape 33"/>
            <p:cNvCxnSpPr>
              <a:cxnSpLocks noChangeShapeType="1"/>
            </p:cNvCxnSpPr>
            <p:nvPr/>
          </p:nvCxnSpPr>
          <p:spPr bwMode="auto">
            <a:xfrm>
              <a:off x="4902200" y="3357563"/>
              <a:ext cx="255588" cy="0"/>
            </a:xfrm>
            <a:prstGeom prst="straightConnector1">
              <a:avLst/>
            </a:prstGeom>
            <a:noFill/>
            <a:ln w="19050">
              <a:solidFill>
                <a:srgbClr val="FF6600"/>
              </a:solidFill>
              <a:round/>
              <a:headEnd/>
              <a:tailEnd type="stealth" w="lg" len="lg"/>
            </a:ln>
            <a:effectLst/>
          </p:spPr>
        </p:cxnSp>
        <p:cxnSp>
          <p:nvCxnSpPr>
            <p:cNvPr id="42" name="AutoShape 34"/>
            <p:cNvCxnSpPr>
              <a:cxnSpLocks noChangeShapeType="1"/>
            </p:cNvCxnSpPr>
            <p:nvPr/>
          </p:nvCxnSpPr>
          <p:spPr bwMode="auto">
            <a:xfrm>
              <a:off x="6350000" y="3357563"/>
              <a:ext cx="246063" cy="0"/>
            </a:xfrm>
            <a:prstGeom prst="straightConnector1">
              <a:avLst/>
            </a:prstGeom>
            <a:noFill/>
            <a:ln w="19050">
              <a:solidFill>
                <a:srgbClr val="FF6600"/>
              </a:solidFill>
              <a:round/>
              <a:headEnd/>
              <a:tailEnd type="stealth" w="lg" len="lg"/>
            </a:ln>
            <a:effectLst/>
          </p:spPr>
        </p:cxnSp>
        <p:cxnSp>
          <p:nvCxnSpPr>
            <p:cNvPr id="43" name="AutoShape 35"/>
            <p:cNvCxnSpPr>
              <a:cxnSpLocks noChangeShapeType="1"/>
            </p:cNvCxnSpPr>
            <p:nvPr/>
          </p:nvCxnSpPr>
          <p:spPr bwMode="auto">
            <a:xfrm rot="5400000">
              <a:off x="4362450" y="849313"/>
              <a:ext cx="1588" cy="5446712"/>
            </a:xfrm>
            <a:prstGeom prst="bentConnector3">
              <a:avLst>
                <a:gd name="adj1" fmla="val 14400000"/>
              </a:avLst>
            </a:prstGeom>
            <a:noFill/>
            <a:ln w="19050">
              <a:solidFill>
                <a:srgbClr val="FF6600"/>
              </a:solidFill>
              <a:miter lim="800000"/>
              <a:headEnd/>
              <a:tailEnd type="stealth" w="lg" len="lg"/>
            </a:ln>
            <a:effectLst/>
          </p:spPr>
        </p:cxnSp>
        <p:cxnSp>
          <p:nvCxnSpPr>
            <p:cNvPr id="44" name="AutoShape 36"/>
            <p:cNvCxnSpPr>
              <a:cxnSpLocks noChangeShapeType="1"/>
            </p:cNvCxnSpPr>
            <p:nvPr/>
          </p:nvCxnSpPr>
          <p:spPr bwMode="auto">
            <a:xfrm rot="5400000">
              <a:off x="5028406" y="1515269"/>
              <a:ext cx="1588" cy="4114800"/>
            </a:xfrm>
            <a:prstGeom prst="bentConnector3">
              <a:avLst>
                <a:gd name="adj1" fmla="val 14400000"/>
              </a:avLst>
            </a:prstGeom>
            <a:noFill/>
            <a:ln w="19050">
              <a:solidFill>
                <a:srgbClr val="FF6600"/>
              </a:solidFill>
              <a:miter lim="800000"/>
              <a:headEnd/>
              <a:tailEnd type="stealth" w="lg" len="lg"/>
            </a:ln>
            <a:effectLst/>
          </p:spPr>
        </p:cxnSp>
        <p:cxnSp>
          <p:nvCxnSpPr>
            <p:cNvPr id="45" name="AutoShape 37"/>
            <p:cNvCxnSpPr>
              <a:cxnSpLocks noChangeShapeType="1"/>
            </p:cNvCxnSpPr>
            <p:nvPr/>
          </p:nvCxnSpPr>
          <p:spPr bwMode="auto">
            <a:xfrm rot="5400000">
              <a:off x="5695950" y="2182813"/>
              <a:ext cx="1588" cy="2779712"/>
            </a:xfrm>
            <a:prstGeom prst="bentConnector3">
              <a:avLst>
                <a:gd name="adj1" fmla="val 14400000"/>
              </a:avLst>
            </a:prstGeom>
            <a:noFill/>
            <a:ln w="19050">
              <a:solidFill>
                <a:srgbClr val="FF6600"/>
              </a:solidFill>
              <a:miter lim="800000"/>
              <a:headEnd/>
              <a:tailEnd type="stealth" w="lg" len="lg"/>
            </a:ln>
            <a:effectLst/>
          </p:spPr>
        </p:cxnSp>
        <p:cxnSp>
          <p:nvCxnSpPr>
            <p:cNvPr id="46" name="AutoShape 38"/>
            <p:cNvCxnSpPr>
              <a:cxnSpLocks noChangeShapeType="1"/>
            </p:cNvCxnSpPr>
            <p:nvPr/>
          </p:nvCxnSpPr>
          <p:spPr bwMode="auto">
            <a:xfrm rot="5400000">
              <a:off x="6419850" y="2906713"/>
              <a:ext cx="1588" cy="1331912"/>
            </a:xfrm>
            <a:prstGeom prst="bentConnector3">
              <a:avLst>
                <a:gd name="adj1" fmla="val 14400000"/>
              </a:avLst>
            </a:prstGeom>
            <a:noFill/>
            <a:ln w="19050">
              <a:solidFill>
                <a:srgbClr val="FF6600"/>
              </a:solidFill>
              <a:miter lim="800000"/>
              <a:headEnd/>
              <a:tailEnd type="stealth" w="lg" len="lg"/>
            </a:ln>
            <a:effectLst/>
          </p:spPr>
        </p:cxnSp>
      </p:grpSp>
    </p:spTree>
    <p:extLst>
      <p:ext uri="{BB962C8B-B14F-4D97-AF65-F5344CB8AC3E}">
        <p14:creationId xmlns:p14="http://schemas.microsoft.com/office/powerpoint/2010/main" val="263804743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Probleemi lahendamine</a:t>
            </a:r>
            <a:endParaRPr lang="en-GB" sz="3200" b="1" dirty="0"/>
          </a:p>
        </p:txBody>
      </p:sp>
      <p:sp>
        <p:nvSpPr>
          <p:cNvPr id="3" name="Content Placeholder 2"/>
          <p:cNvSpPr>
            <a:spLocks noGrp="1"/>
          </p:cNvSpPr>
          <p:nvPr>
            <p:ph idx="1"/>
          </p:nvPr>
        </p:nvSpPr>
        <p:spPr>
          <a:xfrm>
            <a:off x="1403648" y="1484784"/>
            <a:ext cx="7056784" cy="4752528"/>
          </a:xfrm>
        </p:spPr>
        <p:txBody>
          <a:bodyPr>
            <a:normAutofit fontScale="85000" lnSpcReduction="10000"/>
          </a:bodyPr>
          <a:lstStyle/>
          <a:p>
            <a:pPr lvl="0"/>
            <a:r>
              <a:rPr lang="et-EE" sz="2400" dirty="0"/>
              <a:t>vaatlemine probleemiga tutvumiseks ja probleemi sõnastamiseks;</a:t>
            </a:r>
          </a:p>
          <a:p>
            <a:pPr lvl="0"/>
            <a:r>
              <a:rPr lang="et-EE" sz="2400" dirty="0"/>
              <a:t>uurimisküsimuste sõnastamine probleemi määratlemiseks;</a:t>
            </a:r>
          </a:p>
          <a:p>
            <a:pPr lvl="0"/>
            <a:r>
              <a:rPr lang="et-EE" sz="2400" dirty="0" smtClean="0"/>
              <a:t>(hüpoteeside </a:t>
            </a:r>
            <a:r>
              <a:rPr lang="et-EE" sz="2400" dirty="0"/>
              <a:t>püstitamine võimalike lahenduste pakkumiseks</a:t>
            </a:r>
            <a:r>
              <a:rPr lang="et-EE" sz="2400" dirty="0" smtClean="0"/>
              <a:t>;)</a:t>
            </a:r>
            <a:endParaRPr lang="et-EE" sz="2400" dirty="0"/>
          </a:p>
          <a:p>
            <a:pPr lvl="0"/>
            <a:r>
              <a:rPr lang="et-EE" sz="2400" dirty="0" smtClean="0"/>
              <a:t>andmekogumise planeerimine </a:t>
            </a:r>
            <a:r>
              <a:rPr lang="et-EE" sz="2400" dirty="0"/>
              <a:t>küsimustele vastuste saamiseks </a:t>
            </a:r>
            <a:r>
              <a:rPr lang="et-EE" sz="2400" dirty="0" smtClean="0"/>
              <a:t>(ning </a:t>
            </a:r>
            <a:r>
              <a:rPr lang="et-EE" sz="2400" dirty="0"/>
              <a:t>hüpoteeside </a:t>
            </a:r>
            <a:r>
              <a:rPr lang="et-EE" sz="2400" dirty="0" smtClean="0"/>
              <a:t>kontrollimiseks);</a:t>
            </a:r>
            <a:endParaRPr lang="et-EE" sz="2400" dirty="0"/>
          </a:p>
          <a:p>
            <a:pPr lvl="0"/>
            <a:r>
              <a:rPr lang="et-EE" sz="2400" dirty="0" smtClean="0"/>
              <a:t>andmekogumine, </a:t>
            </a:r>
            <a:r>
              <a:rPr lang="et-EE" sz="2400" dirty="0"/>
              <a:t>kus </a:t>
            </a:r>
            <a:r>
              <a:rPr lang="et-EE" sz="2400" dirty="0" smtClean="0"/>
              <a:t>järgitakse end tõestanud meetodeid uuringu usaldusväärsuse tagamiseks;</a:t>
            </a:r>
            <a:endParaRPr lang="et-EE" sz="2400" dirty="0"/>
          </a:p>
          <a:p>
            <a:pPr lvl="0"/>
            <a:r>
              <a:rPr lang="et-EE" sz="2400" dirty="0"/>
              <a:t>tulemuste analüüs ja tõlgendamine andmetest ülevaate saamiseks;</a:t>
            </a:r>
          </a:p>
          <a:p>
            <a:pPr lvl="0"/>
            <a:r>
              <a:rPr lang="et-EE" sz="2400" dirty="0"/>
              <a:t>järelduste tegemine ja esitamine, et ka</a:t>
            </a:r>
            <a:br>
              <a:rPr lang="et-EE" sz="2400" dirty="0"/>
            </a:br>
            <a:r>
              <a:rPr lang="et-EE" sz="2400" dirty="0"/>
              <a:t>teistele oleks arusaadav, mida </a:t>
            </a:r>
            <a:r>
              <a:rPr lang="et-EE" sz="2400" dirty="0" smtClean="0"/>
              <a:t>avastati.</a:t>
            </a:r>
            <a:endParaRPr lang="et-EE" sz="2400"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12</a:t>
            </a:fld>
            <a:endParaRPr lang="et-EE"/>
          </a:p>
        </p:txBody>
      </p:sp>
    </p:spTree>
    <p:extLst>
      <p:ext uri="{BB962C8B-B14F-4D97-AF65-F5344CB8AC3E}">
        <p14:creationId xmlns:p14="http://schemas.microsoft.com/office/powerpoint/2010/main" val="12830918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Tüübid (Jonassen, 2000 põhjal)</a:t>
            </a:r>
            <a:endParaRPr lang="en-GB" sz="3200" b="1"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13</a:t>
            </a:fld>
            <a:endParaRPr lang="et-EE"/>
          </a:p>
        </p:txBody>
      </p:sp>
      <p:sp>
        <p:nvSpPr>
          <p:cNvPr id="6" name="Rectangle 5"/>
          <p:cNvSpPr/>
          <p:nvPr/>
        </p:nvSpPr>
        <p:spPr>
          <a:xfrm>
            <a:off x="2110842" y="240768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loogikaprobleemid</a:t>
            </a:r>
            <a:endParaRPr lang="et-EE" sz="1000" dirty="0">
              <a:solidFill>
                <a:schemeClr val="tx1"/>
              </a:solidFill>
              <a:latin typeface="Times New Roman" pitchFamily="18" charset="0"/>
              <a:cs typeface="Times New Roman" pitchFamily="18" charset="0"/>
            </a:endParaRPr>
          </a:p>
        </p:txBody>
      </p:sp>
      <p:sp>
        <p:nvSpPr>
          <p:cNvPr id="7" name="TextBox 6"/>
          <p:cNvSpPr txBox="1"/>
          <p:nvPr/>
        </p:nvSpPr>
        <p:spPr>
          <a:xfrm>
            <a:off x="1246476" y="2544126"/>
            <a:ext cx="893193" cy="246221"/>
          </a:xfrm>
          <a:prstGeom prst="rect">
            <a:avLst/>
          </a:prstGeom>
          <a:noFill/>
        </p:spPr>
        <p:txBody>
          <a:bodyPr wrap="none" rtlCol="0">
            <a:spAutoFit/>
          </a:bodyPr>
          <a:lstStyle/>
          <a:p>
            <a:r>
              <a:rPr lang="et-EE" sz="1000" dirty="0" smtClean="0">
                <a:latin typeface="Times New Roman" pitchFamily="18" charset="0"/>
                <a:cs typeface="Times New Roman" pitchFamily="18" charset="0"/>
              </a:rPr>
              <a:t>ainult loogika</a:t>
            </a:r>
            <a:endParaRPr lang="en-GB" sz="1000" dirty="0">
              <a:latin typeface="Times New Roman" pitchFamily="18" charset="0"/>
              <a:cs typeface="Times New Roman" pitchFamily="18" charset="0"/>
            </a:endParaRPr>
          </a:p>
        </p:txBody>
      </p:sp>
      <p:sp>
        <p:nvSpPr>
          <p:cNvPr id="8" name="Rectangle 7"/>
          <p:cNvSpPr/>
          <p:nvPr/>
        </p:nvSpPr>
        <p:spPr>
          <a:xfrm>
            <a:off x="2118462" y="307824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algoritmilised probleemid</a:t>
            </a:r>
            <a:endParaRPr lang="et-EE" sz="1000" dirty="0">
              <a:solidFill>
                <a:schemeClr val="tx1"/>
              </a:solidFill>
              <a:latin typeface="Times New Roman" pitchFamily="18" charset="0"/>
              <a:cs typeface="Times New Roman" pitchFamily="18" charset="0"/>
            </a:endParaRPr>
          </a:p>
        </p:txBody>
      </p:sp>
      <p:sp>
        <p:nvSpPr>
          <p:cNvPr id="9" name="Rectangle 8"/>
          <p:cNvSpPr/>
          <p:nvPr/>
        </p:nvSpPr>
        <p:spPr>
          <a:xfrm>
            <a:off x="2118462" y="446508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reeglirakendamise probleemid</a:t>
            </a:r>
            <a:endParaRPr lang="et-EE" sz="1000" dirty="0">
              <a:solidFill>
                <a:schemeClr val="tx1"/>
              </a:solidFill>
              <a:latin typeface="Times New Roman" pitchFamily="18" charset="0"/>
              <a:cs typeface="Times New Roman" pitchFamily="18" charset="0"/>
            </a:endParaRPr>
          </a:p>
        </p:txBody>
      </p:sp>
      <p:sp>
        <p:nvSpPr>
          <p:cNvPr id="10" name="Rectangle 9"/>
          <p:cNvSpPr/>
          <p:nvPr/>
        </p:nvSpPr>
        <p:spPr>
          <a:xfrm>
            <a:off x="2097255" y="377928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tekstülesandelised probleemid</a:t>
            </a:r>
            <a:endParaRPr lang="et-EE" sz="1000" dirty="0">
              <a:solidFill>
                <a:schemeClr val="tx1"/>
              </a:solidFill>
              <a:latin typeface="Times New Roman" pitchFamily="18" charset="0"/>
              <a:cs typeface="Times New Roman" pitchFamily="18" charset="0"/>
            </a:endParaRPr>
          </a:p>
        </p:txBody>
      </p:sp>
      <p:sp>
        <p:nvSpPr>
          <p:cNvPr id="11" name="Rectangle 10"/>
          <p:cNvSpPr/>
          <p:nvPr/>
        </p:nvSpPr>
        <p:spPr>
          <a:xfrm>
            <a:off x="3802482" y="1707594"/>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otsusetegemise probleemid</a:t>
            </a:r>
            <a:endParaRPr lang="et-EE" sz="1000" dirty="0">
              <a:solidFill>
                <a:schemeClr val="tx1"/>
              </a:solidFill>
              <a:latin typeface="Times New Roman" pitchFamily="18" charset="0"/>
              <a:cs typeface="Times New Roman" pitchFamily="18" charset="0"/>
            </a:endParaRPr>
          </a:p>
        </p:txBody>
      </p:sp>
      <p:sp>
        <p:nvSpPr>
          <p:cNvPr id="12" name="Rectangle 11"/>
          <p:cNvSpPr/>
          <p:nvPr/>
        </p:nvSpPr>
        <p:spPr>
          <a:xfrm>
            <a:off x="3794862" y="239244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veaparandamise probleemid</a:t>
            </a:r>
            <a:endParaRPr lang="et-EE" sz="1000" dirty="0">
              <a:solidFill>
                <a:schemeClr val="tx1"/>
              </a:solidFill>
              <a:latin typeface="Times New Roman" pitchFamily="18" charset="0"/>
              <a:cs typeface="Times New Roman" pitchFamily="18" charset="0"/>
            </a:endParaRPr>
          </a:p>
        </p:txBody>
      </p:sp>
      <p:sp>
        <p:nvSpPr>
          <p:cNvPr id="13" name="Rectangle 12"/>
          <p:cNvSpPr/>
          <p:nvPr/>
        </p:nvSpPr>
        <p:spPr>
          <a:xfrm>
            <a:off x="3802482" y="307824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diagnoosi-lahenduse probleemid</a:t>
            </a:r>
            <a:endParaRPr lang="et-EE" sz="1000" dirty="0">
              <a:solidFill>
                <a:schemeClr val="tx1"/>
              </a:solidFill>
              <a:latin typeface="Times New Roman" pitchFamily="18" charset="0"/>
              <a:cs typeface="Times New Roman" pitchFamily="18" charset="0"/>
            </a:endParaRPr>
          </a:p>
        </p:txBody>
      </p:sp>
      <p:sp>
        <p:nvSpPr>
          <p:cNvPr id="14" name="Rectangle 13"/>
          <p:cNvSpPr/>
          <p:nvPr/>
        </p:nvSpPr>
        <p:spPr>
          <a:xfrm>
            <a:off x="3802482" y="376404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strateegilise tegutsemise probleemid</a:t>
            </a:r>
            <a:endParaRPr lang="et-EE" sz="1000" dirty="0">
              <a:solidFill>
                <a:schemeClr val="tx1"/>
              </a:solidFill>
              <a:latin typeface="Times New Roman" pitchFamily="18" charset="0"/>
              <a:cs typeface="Times New Roman" pitchFamily="18" charset="0"/>
            </a:endParaRPr>
          </a:p>
        </p:txBody>
      </p:sp>
      <p:sp>
        <p:nvSpPr>
          <p:cNvPr id="15" name="Rectangle 14"/>
          <p:cNvSpPr/>
          <p:nvPr/>
        </p:nvSpPr>
        <p:spPr>
          <a:xfrm>
            <a:off x="3794862" y="4435554"/>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juhtumianalüüsi probleemid</a:t>
            </a:r>
            <a:endParaRPr lang="et-EE" sz="1000" dirty="0">
              <a:solidFill>
                <a:schemeClr val="tx1"/>
              </a:solidFill>
              <a:latin typeface="Times New Roman" pitchFamily="18" charset="0"/>
              <a:cs typeface="Times New Roman" pitchFamily="18" charset="0"/>
            </a:endParaRPr>
          </a:p>
        </p:txBody>
      </p:sp>
      <p:sp>
        <p:nvSpPr>
          <p:cNvPr id="16" name="Rectangle 15"/>
          <p:cNvSpPr/>
          <p:nvPr/>
        </p:nvSpPr>
        <p:spPr>
          <a:xfrm>
            <a:off x="3802482" y="5121354"/>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disainiprobleemid</a:t>
            </a:r>
            <a:endParaRPr lang="et-EE" sz="1000" dirty="0">
              <a:solidFill>
                <a:schemeClr val="tx1"/>
              </a:solidFill>
              <a:latin typeface="Times New Roman" pitchFamily="18" charset="0"/>
              <a:cs typeface="Times New Roman" pitchFamily="18" charset="0"/>
            </a:endParaRPr>
          </a:p>
        </p:txBody>
      </p:sp>
      <p:sp>
        <p:nvSpPr>
          <p:cNvPr id="17" name="Rectangle 16"/>
          <p:cNvSpPr/>
          <p:nvPr/>
        </p:nvSpPr>
        <p:spPr>
          <a:xfrm>
            <a:off x="3802482" y="5807154"/>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sz="1000" dirty="0" smtClean="0">
                <a:solidFill>
                  <a:schemeClr val="tx1"/>
                </a:solidFill>
                <a:latin typeface="Times New Roman" pitchFamily="18" charset="0"/>
                <a:cs typeface="Times New Roman" pitchFamily="18" charset="0"/>
              </a:rPr>
              <a:t>dilemmad</a:t>
            </a:r>
            <a:endParaRPr lang="et-EE" sz="1000" dirty="0">
              <a:solidFill>
                <a:schemeClr val="tx1"/>
              </a:solidFill>
              <a:latin typeface="Times New Roman" pitchFamily="18" charset="0"/>
              <a:cs typeface="Times New Roman" pitchFamily="18" charset="0"/>
            </a:endParaRPr>
          </a:p>
        </p:txBody>
      </p:sp>
      <p:cxnSp>
        <p:nvCxnSpPr>
          <p:cNvPr id="18" name="Straight Connector 17"/>
          <p:cNvCxnSpPr/>
          <p:nvPr/>
        </p:nvCxnSpPr>
        <p:spPr>
          <a:xfrm>
            <a:off x="3545055" y="1393269"/>
            <a:ext cx="76200" cy="50292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792288" y="1354216"/>
            <a:ext cx="737702" cy="246221"/>
          </a:xfrm>
          <a:prstGeom prst="rect">
            <a:avLst/>
          </a:prstGeom>
          <a:noFill/>
        </p:spPr>
        <p:txBody>
          <a:bodyPr wrap="none" rtlCol="0">
            <a:spAutoFit/>
          </a:bodyPr>
          <a:lstStyle/>
          <a:p>
            <a:r>
              <a:rPr lang="et-EE" sz="1000" dirty="0" smtClean="0">
                <a:latin typeface="Times New Roman" pitchFamily="18" charset="0"/>
                <a:cs typeface="Times New Roman" pitchFamily="18" charset="0"/>
              </a:rPr>
              <a:t>üks lahend</a:t>
            </a:r>
            <a:endParaRPr lang="en-GB" sz="1000" dirty="0">
              <a:latin typeface="Times New Roman" pitchFamily="18" charset="0"/>
              <a:cs typeface="Times New Roman" pitchFamily="18" charset="0"/>
            </a:endParaRPr>
          </a:p>
        </p:txBody>
      </p:sp>
      <p:sp>
        <p:nvSpPr>
          <p:cNvPr id="20" name="TextBox 19"/>
          <p:cNvSpPr txBox="1"/>
          <p:nvPr/>
        </p:nvSpPr>
        <p:spPr>
          <a:xfrm>
            <a:off x="3566262" y="1355169"/>
            <a:ext cx="1834156" cy="246221"/>
          </a:xfrm>
          <a:prstGeom prst="rect">
            <a:avLst/>
          </a:prstGeom>
          <a:noFill/>
        </p:spPr>
        <p:txBody>
          <a:bodyPr wrap="none" rtlCol="0">
            <a:spAutoFit/>
          </a:bodyPr>
          <a:lstStyle/>
          <a:p>
            <a:r>
              <a:rPr lang="et-EE" sz="1000" dirty="0" smtClean="0">
                <a:latin typeface="Times New Roman" pitchFamily="18" charset="0"/>
                <a:cs typeface="Times New Roman" pitchFamily="18" charset="0"/>
              </a:rPr>
              <a:t>mitu lahendit või lahenduskäiku</a:t>
            </a:r>
            <a:endParaRPr lang="en-GB" sz="1000" dirty="0">
              <a:latin typeface="Times New Roman" pitchFamily="18" charset="0"/>
              <a:cs typeface="Times New Roman" pitchFamily="18" charset="0"/>
            </a:endParaRPr>
          </a:p>
        </p:txBody>
      </p:sp>
      <p:sp>
        <p:nvSpPr>
          <p:cNvPr id="21" name="TextBox 20"/>
          <p:cNvSpPr txBox="1"/>
          <p:nvPr/>
        </p:nvSpPr>
        <p:spPr>
          <a:xfrm>
            <a:off x="1246476" y="3140154"/>
            <a:ext cx="734496"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valem või</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protseduur</a:t>
            </a:r>
            <a:endParaRPr lang="en-GB" sz="1000" dirty="0">
              <a:latin typeface="Times New Roman" pitchFamily="18" charset="0"/>
              <a:cs typeface="Times New Roman" pitchFamily="18" charset="0"/>
            </a:endParaRPr>
          </a:p>
        </p:txBody>
      </p:sp>
      <p:sp>
        <p:nvSpPr>
          <p:cNvPr id="22" name="TextBox 21"/>
          <p:cNvSpPr txBox="1"/>
          <p:nvPr/>
        </p:nvSpPr>
        <p:spPr>
          <a:xfrm>
            <a:off x="1246476" y="3841194"/>
            <a:ext cx="758541"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valem või</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protseduur</a:t>
            </a:r>
            <a:endParaRPr lang="en-GB" sz="1000" dirty="0">
              <a:latin typeface="Times New Roman" pitchFamily="18" charset="0"/>
              <a:cs typeface="Times New Roman" pitchFamily="18" charset="0"/>
            </a:endParaRPr>
          </a:p>
        </p:txBody>
      </p:sp>
      <p:sp>
        <p:nvSpPr>
          <p:cNvPr id="23" name="TextBox 22"/>
          <p:cNvSpPr txBox="1"/>
          <p:nvPr/>
        </p:nvSpPr>
        <p:spPr>
          <a:xfrm>
            <a:off x="201488" y="3841194"/>
            <a:ext cx="1099981"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lähteandmete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leidmine esitusest</a:t>
            </a:r>
            <a:endParaRPr lang="en-GB" sz="1000" dirty="0">
              <a:latin typeface="Times New Roman" pitchFamily="18" charset="0"/>
              <a:cs typeface="Times New Roman" pitchFamily="18" charset="0"/>
            </a:endParaRPr>
          </a:p>
        </p:txBody>
      </p:sp>
      <p:sp>
        <p:nvSpPr>
          <p:cNvPr id="24" name="TextBox 23"/>
          <p:cNvSpPr txBox="1"/>
          <p:nvPr/>
        </p:nvSpPr>
        <p:spPr>
          <a:xfrm>
            <a:off x="1246476" y="4526994"/>
            <a:ext cx="758541"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reegel või</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protseduur</a:t>
            </a:r>
            <a:endParaRPr lang="en-GB" sz="1000" dirty="0">
              <a:latin typeface="Times New Roman" pitchFamily="18" charset="0"/>
              <a:cs typeface="Times New Roman" pitchFamily="18" charset="0"/>
            </a:endParaRPr>
          </a:p>
        </p:txBody>
      </p:sp>
      <p:sp>
        <p:nvSpPr>
          <p:cNvPr id="25" name="TextBox 24"/>
          <p:cNvSpPr txBox="1"/>
          <p:nvPr/>
        </p:nvSpPr>
        <p:spPr>
          <a:xfrm>
            <a:off x="201488" y="4450050"/>
            <a:ext cx="1026243"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reeglite või</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protseduuride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kombineerimine</a:t>
            </a:r>
            <a:endParaRPr lang="en-GB" sz="1000" dirty="0">
              <a:latin typeface="Times New Roman" pitchFamily="18" charset="0"/>
              <a:cs typeface="Times New Roman" pitchFamily="18" charset="0"/>
            </a:endParaRPr>
          </a:p>
        </p:txBody>
      </p:sp>
      <p:sp>
        <p:nvSpPr>
          <p:cNvPr id="26" name="TextBox 25"/>
          <p:cNvSpPr txBox="1"/>
          <p:nvPr/>
        </p:nvSpPr>
        <p:spPr>
          <a:xfrm>
            <a:off x="5242662" y="1767096"/>
            <a:ext cx="1099981"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lähteandmete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leidmine esitusest</a:t>
            </a:r>
            <a:endParaRPr lang="en-GB" sz="1000" dirty="0">
              <a:latin typeface="Times New Roman" pitchFamily="18" charset="0"/>
              <a:cs typeface="Times New Roman" pitchFamily="18" charset="0"/>
            </a:endParaRPr>
          </a:p>
        </p:txBody>
      </p:sp>
      <p:sp>
        <p:nvSpPr>
          <p:cNvPr id="27" name="TextBox 26"/>
          <p:cNvSpPr txBox="1"/>
          <p:nvPr/>
        </p:nvSpPr>
        <p:spPr>
          <a:xfrm>
            <a:off x="6395500" y="1767096"/>
            <a:ext cx="1099981"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andmete tähtsuse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kaalumine</a:t>
            </a:r>
            <a:endParaRPr lang="en-GB" sz="1000" dirty="0">
              <a:latin typeface="Times New Roman" pitchFamily="18" charset="0"/>
              <a:cs typeface="Times New Roman" pitchFamily="18" charset="0"/>
            </a:endParaRPr>
          </a:p>
        </p:txBody>
      </p:sp>
      <p:sp>
        <p:nvSpPr>
          <p:cNvPr id="28" name="TextBox 27"/>
          <p:cNvSpPr txBox="1"/>
          <p:nvPr/>
        </p:nvSpPr>
        <p:spPr>
          <a:xfrm>
            <a:off x="5242662" y="2442417"/>
            <a:ext cx="1099981"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lähteandmete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leidmine esitusest</a:t>
            </a:r>
            <a:endParaRPr lang="en-GB" sz="1000" dirty="0">
              <a:latin typeface="Times New Roman" pitchFamily="18" charset="0"/>
              <a:cs typeface="Times New Roman" pitchFamily="18" charset="0"/>
            </a:endParaRPr>
          </a:p>
        </p:txBody>
      </p:sp>
      <p:sp>
        <p:nvSpPr>
          <p:cNvPr id="29" name="TextBox 28"/>
          <p:cNvSpPr txBox="1"/>
          <p:nvPr/>
        </p:nvSpPr>
        <p:spPr>
          <a:xfrm>
            <a:off x="5242662" y="3152061"/>
            <a:ext cx="1099981"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lähteandmete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leidmine esitusest</a:t>
            </a:r>
            <a:endParaRPr lang="en-GB" sz="1000" dirty="0">
              <a:latin typeface="Times New Roman" pitchFamily="18" charset="0"/>
              <a:cs typeface="Times New Roman" pitchFamily="18" charset="0"/>
            </a:endParaRPr>
          </a:p>
        </p:txBody>
      </p:sp>
      <p:sp>
        <p:nvSpPr>
          <p:cNvPr id="30" name="TextBox 29"/>
          <p:cNvSpPr txBox="1"/>
          <p:nvPr/>
        </p:nvSpPr>
        <p:spPr>
          <a:xfrm>
            <a:off x="5242662" y="3836907"/>
            <a:ext cx="1099981"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lähteandmete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leidmine esitusest</a:t>
            </a:r>
            <a:endParaRPr lang="en-GB" sz="1000" dirty="0">
              <a:latin typeface="Times New Roman" pitchFamily="18" charset="0"/>
              <a:cs typeface="Times New Roman" pitchFamily="18" charset="0"/>
            </a:endParaRPr>
          </a:p>
        </p:txBody>
      </p:sp>
      <p:sp>
        <p:nvSpPr>
          <p:cNvPr id="31" name="TextBox 30"/>
          <p:cNvSpPr txBox="1"/>
          <p:nvPr/>
        </p:nvSpPr>
        <p:spPr>
          <a:xfrm>
            <a:off x="5242661" y="4494519"/>
            <a:ext cx="1099981"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lähteandmete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leidmine esitusest</a:t>
            </a:r>
            <a:endParaRPr lang="en-GB" sz="1000" dirty="0">
              <a:latin typeface="Times New Roman" pitchFamily="18" charset="0"/>
              <a:cs typeface="Times New Roman" pitchFamily="18" charset="0"/>
            </a:endParaRPr>
          </a:p>
        </p:txBody>
      </p:sp>
      <p:sp>
        <p:nvSpPr>
          <p:cNvPr id="32" name="TextBox 31"/>
          <p:cNvSpPr txBox="1"/>
          <p:nvPr/>
        </p:nvSpPr>
        <p:spPr>
          <a:xfrm>
            <a:off x="5242661" y="5136594"/>
            <a:ext cx="1316386"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lähteandmete põhjal</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võimalike lahendite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algne väljapakkumine</a:t>
            </a:r>
            <a:endParaRPr lang="en-GB" sz="1000" dirty="0">
              <a:latin typeface="Times New Roman" pitchFamily="18" charset="0"/>
              <a:cs typeface="Times New Roman" pitchFamily="18" charset="0"/>
            </a:endParaRPr>
          </a:p>
        </p:txBody>
      </p:sp>
      <p:sp>
        <p:nvSpPr>
          <p:cNvPr id="33" name="TextBox 32"/>
          <p:cNvSpPr txBox="1"/>
          <p:nvPr/>
        </p:nvSpPr>
        <p:spPr>
          <a:xfrm>
            <a:off x="5242661" y="5822394"/>
            <a:ext cx="1249060"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sihtrühmade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väärtuste ja hoiakute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väljaselgitamine</a:t>
            </a:r>
            <a:endParaRPr lang="en-GB" sz="1000" dirty="0">
              <a:latin typeface="Times New Roman" pitchFamily="18" charset="0"/>
              <a:cs typeface="Times New Roman" pitchFamily="18" charset="0"/>
            </a:endParaRPr>
          </a:p>
        </p:txBody>
      </p:sp>
      <p:sp>
        <p:nvSpPr>
          <p:cNvPr id="34" name="TextBox 33"/>
          <p:cNvSpPr txBox="1"/>
          <p:nvPr/>
        </p:nvSpPr>
        <p:spPr>
          <a:xfrm>
            <a:off x="6395500" y="2345769"/>
            <a:ext cx="891591"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reeglite või</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protseduuride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leidmine</a:t>
            </a:r>
            <a:endParaRPr lang="en-GB" sz="1000" dirty="0">
              <a:latin typeface="Times New Roman" pitchFamily="18" charset="0"/>
              <a:cs typeface="Times New Roman" pitchFamily="18" charset="0"/>
            </a:endParaRPr>
          </a:p>
        </p:txBody>
      </p:sp>
      <p:sp>
        <p:nvSpPr>
          <p:cNvPr id="35" name="TextBox 34"/>
          <p:cNvSpPr txBox="1"/>
          <p:nvPr/>
        </p:nvSpPr>
        <p:spPr>
          <a:xfrm>
            <a:off x="6395500" y="3055413"/>
            <a:ext cx="891591" cy="553998"/>
          </a:xfrm>
          <a:prstGeom prst="rect">
            <a:avLst/>
          </a:prstGeom>
          <a:noFill/>
        </p:spPr>
        <p:txBody>
          <a:bodyPr wrap="none" rtlCol="0">
            <a:spAutoFit/>
          </a:bodyPr>
          <a:lstStyle/>
          <a:p>
            <a:r>
              <a:rPr lang="et-EE" sz="1000" dirty="0">
                <a:latin typeface="Times New Roman" pitchFamily="18" charset="0"/>
                <a:cs typeface="Times New Roman" pitchFamily="18" charset="0"/>
              </a:rPr>
              <a:t>reeglite või</a:t>
            </a:r>
            <a:br>
              <a:rPr lang="et-EE" sz="1000" dirty="0">
                <a:latin typeface="Times New Roman" pitchFamily="18" charset="0"/>
                <a:cs typeface="Times New Roman" pitchFamily="18" charset="0"/>
              </a:rPr>
            </a:br>
            <a:r>
              <a:rPr lang="et-EE" sz="1000" dirty="0" smtClean="0">
                <a:latin typeface="Times New Roman" pitchFamily="18" charset="0"/>
                <a:cs typeface="Times New Roman" pitchFamily="18" charset="0"/>
              </a:rPr>
              <a:t>protseduuride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leidmine</a:t>
            </a:r>
            <a:endParaRPr lang="en-GB" sz="1000" dirty="0">
              <a:latin typeface="Times New Roman" pitchFamily="18" charset="0"/>
              <a:cs typeface="Times New Roman" pitchFamily="18" charset="0"/>
            </a:endParaRPr>
          </a:p>
        </p:txBody>
      </p:sp>
      <p:sp>
        <p:nvSpPr>
          <p:cNvPr id="36" name="TextBox 35"/>
          <p:cNvSpPr txBox="1"/>
          <p:nvPr/>
        </p:nvSpPr>
        <p:spPr>
          <a:xfrm>
            <a:off x="6395499" y="5194638"/>
            <a:ext cx="697627" cy="400110"/>
          </a:xfrm>
          <a:prstGeom prst="rect">
            <a:avLst/>
          </a:prstGeom>
          <a:noFill/>
        </p:spPr>
        <p:txBody>
          <a:bodyPr wrap="none" rtlCol="0">
            <a:spAutoFit/>
          </a:bodyPr>
          <a:lstStyle/>
          <a:p>
            <a:r>
              <a:rPr lang="et-EE" sz="1000" dirty="0" smtClean="0">
                <a:latin typeface="Times New Roman" pitchFamily="18" charset="0"/>
                <a:cs typeface="Times New Roman" pitchFamily="18" charset="0"/>
              </a:rPr>
              <a:t>taustinfo</a:t>
            </a:r>
          </a:p>
          <a:p>
            <a:r>
              <a:rPr lang="et-EE" sz="1000" dirty="0" smtClean="0">
                <a:latin typeface="Times New Roman" pitchFamily="18" charset="0"/>
                <a:cs typeface="Times New Roman" pitchFamily="18" charset="0"/>
              </a:rPr>
              <a:t>kogumine</a:t>
            </a:r>
            <a:endParaRPr lang="en-GB" sz="1000" dirty="0">
              <a:latin typeface="Times New Roman" pitchFamily="18" charset="0"/>
              <a:cs typeface="Times New Roman" pitchFamily="18" charset="0"/>
            </a:endParaRPr>
          </a:p>
        </p:txBody>
      </p:sp>
      <p:sp>
        <p:nvSpPr>
          <p:cNvPr id="37" name="TextBox 36"/>
          <p:cNvSpPr txBox="1"/>
          <p:nvPr/>
        </p:nvSpPr>
        <p:spPr>
          <a:xfrm>
            <a:off x="6395499" y="5822394"/>
            <a:ext cx="1079142"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lahendamisel</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oluliste aspektide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väljaselgitamine</a:t>
            </a:r>
            <a:endParaRPr lang="en-GB" sz="1000" dirty="0">
              <a:latin typeface="Times New Roman" pitchFamily="18" charset="0"/>
              <a:cs typeface="Times New Roman" pitchFamily="18" charset="0"/>
            </a:endParaRPr>
          </a:p>
        </p:txBody>
      </p:sp>
      <p:sp>
        <p:nvSpPr>
          <p:cNvPr id="38" name="TextBox 37"/>
          <p:cNvSpPr txBox="1"/>
          <p:nvPr/>
        </p:nvSpPr>
        <p:spPr>
          <a:xfrm>
            <a:off x="7654514" y="3058596"/>
            <a:ext cx="1309974"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lahendite kaalumine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sõltuvalt sama objekti</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puhul varemtehtust</a:t>
            </a:r>
            <a:endParaRPr lang="en-GB" sz="1000" dirty="0">
              <a:latin typeface="Times New Roman" pitchFamily="18" charset="0"/>
              <a:cs typeface="Times New Roman" pitchFamily="18" charset="0"/>
            </a:endParaRPr>
          </a:p>
        </p:txBody>
      </p:sp>
      <p:sp>
        <p:nvSpPr>
          <p:cNvPr id="39" name="TextBox 38"/>
          <p:cNvSpPr txBox="1"/>
          <p:nvPr/>
        </p:nvSpPr>
        <p:spPr>
          <a:xfrm>
            <a:off x="7631705" y="3763446"/>
            <a:ext cx="1247457"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lahendite kaalumine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sõltuvalt situatsiooni</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muutumisest ajas</a:t>
            </a:r>
            <a:endParaRPr lang="en-GB" sz="1000" dirty="0">
              <a:latin typeface="Times New Roman" pitchFamily="18" charset="0"/>
              <a:cs typeface="Times New Roman" pitchFamily="18" charset="0"/>
            </a:endParaRPr>
          </a:p>
        </p:txBody>
      </p:sp>
      <p:sp>
        <p:nvSpPr>
          <p:cNvPr id="40" name="TextBox 39"/>
          <p:cNvSpPr txBox="1"/>
          <p:nvPr/>
        </p:nvSpPr>
        <p:spPr>
          <a:xfrm>
            <a:off x="6396497" y="3764040"/>
            <a:ext cx="891591" cy="553998"/>
          </a:xfrm>
          <a:prstGeom prst="rect">
            <a:avLst/>
          </a:prstGeom>
          <a:noFill/>
        </p:spPr>
        <p:txBody>
          <a:bodyPr wrap="none" rtlCol="0">
            <a:spAutoFit/>
          </a:bodyPr>
          <a:lstStyle/>
          <a:p>
            <a:r>
              <a:rPr lang="et-EE" sz="1000" dirty="0">
                <a:latin typeface="Times New Roman" pitchFamily="18" charset="0"/>
                <a:cs typeface="Times New Roman" pitchFamily="18" charset="0"/>
              </a:rPr>
              <a:t>reeglite või</a:t>
            </a:r>
            <a:br>
              <a:rPr lang="et-EE" sz="1000" dirty="0">
                <a:latin typeface="Times New Roman" pitchFamily="18" charset="0"/>
                <a:cs typeface="Times New Roman" pitchFamily="18" charset="0"/>
              </a:rPr>
            </a:br>
            <a:r>
              <a:rPr lang="et-EE" sz="1000" dirty="0" smtClean="0">
                <a:latin typeface="Times New Roman" pitchFamily="18" charset="0"/>
                <a:cs typeface="Times New Roman" pitchFamily="18" charset="0"/>
              </a:rPr>
              <a:t>protseduuride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leidmine</a:t>
            </a:r>
            <a:endParaRPr lang="en-GB" sz="1000" dirty="0">
              <a:latin typeface="Times New Roman" pitchFamily="18" charset="0"/>
              <a:cs typeface="Times New Roman" pitchFamily="18" charset="0"/>
            </a:endParaRPr>
          </a:p>
        </p:txBody>
      </p:sp>
      <p:sp>
        <p:nvSpPr>
          <p:cNvPr id="41" name="TextBox 40"/>
          <p:cNvSpPr txBox="1"/>
          <p:nvPr/>
        </p:nvSpPr>
        <p:spPr>
          <a:xfrm>
            <a:off x="7631705" y="4374594"/>
            <a:ext cx="1247457"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lahendite kaalumine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sõltuvalt situatsiooni</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muutumisest ajas</a:t>
            </a:r>
            <a:endParaRPr lang="en-GB" sz="1000" dirty="0">
              <a:latin typeface="Times New Roman" pitchFamily="18" charset="0"/>
              <a:cs typeface="Times New Roman" pitchFamily="18" charset="0"/>
            </a:endParaRPr>
          </a:p>
        </p:txBody>
      </p:sp>
      <p:sp>
        <p:nvSpPr>
          <p:cNvPr id="42" name="TextBox 41"/>
          <p:cNvSpPr txBox="1"/>
          <p:nvPr/>
        </p:nvSpPr>
        <p:spPr>
          <a:xfrm>
            <a:off x="6373688" y="4374594"/>
            <a:ext cx="1309974"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lahendite kaalumine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sõltuvalt sama objekti</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puhul varemtehtust</a:t>
            </a:r>
            <a:endParaRPr lang="en-GB" sz="1000" dirty="0">
              <a:latin typeface="Times New Roman" pitchFamily="18" charset="0"/>
              <a:cs typeface="Times New Roman" pitchFamily="18" charset="0"/>
            </a:endParaRPr>
          </a:p>
        </p:txBody>
      </p:sp>
      <p:sp>
        <p:nvSpPr>
          <p:cNvPr id="43" name="TextBox 42"/>
          <p:cNvSpPr txBox="1"/>
          <p:nvPr/>
        </p:nvSpPr>
        <p:spPr>
          <a:xfrm>
            <a:off x="7059488" y="5127219"/>
            <a:ext cx="914033"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lahendusteede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ja lahendite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kaalumine</a:t>
            </a:r>
            <a:endParaRPr lang="en-GB" sz="1000" dirty="0">
              <a:latin typeface="Times New Roman" pitchFamily="18" charset="0"/>
              <a:cs typeface="Times New Roman" pitchFamily="18" charset="0"/>
            </a:endParaRPr>
          </a:p>
        </p:txBody>
      </p:sp>
      <p:sp>
        <p:nvSpPr>
          <p:cNvPr id="44" name="TextBox 43"/>
          <p:cNvSpPr txBox="1"/>
          <p:nvPr/>
        </p:nvSpPr>
        <p:spPr>
          <a:xfrm>
            <a:off x="7897688" y="5136594"/>
            <a:ext cx="981359" cy="553998"/>
          </a:xfrm>
          <a:prstGeom prst="rect">
            <a:avLst/>
          </a:prstGeom>
          <a:noFill/>
        </p:spPr>
        <p:txBody>
          <a:bodyPr wrap="none" rtlCol="0">
            <a:spAutoFit/>
          </a:bodyPr>
          <a:lstStyle/>
          <a:p>
            <a:r>
              <a:rPr lang="et-EE" sz="1000" dirty="0" smtClean="0">
                <a:latin typeface="Times New Roman" pitchFamily="18" charset="0"/>
                <a:cs typeface="Times New Roman" pitchFamily="18" charset="0"/>
              </a:rPr>
              <a:t>lahendite välja-</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töötamine ja</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testimine</a:t>
            </a:r>
            <a:endParaRPr lang="en-GB" sz="1000" dirty="0">
              <a:latin typeface="Times New Roman" pitchFamily="18" charset="0"/>
              <a:cs typeface="Times New Roman" pitchFamily="18" charset="0"/>
            </a:endParaRPr>
          </a:p>
        </p:txBody>
      </p:sp>
      <p:sp>
        <p:nvSpPr>
          <p:cNvPr id="45" name="TextBox 44"/>
          <p:cNvSpPr txBox="1"/>
          <p:nvPr/>
        </p:nvSpPr>
        <p:spPr>
          <a:xfrm>
            <a:off x="7428146" y="5745450"/>
            <a:ext cx="1394934" cy="707886"/>
          </a:xfrm>
          <a:prstGeom prst="rect">
            <a:avLst/>
          </a:prstGeom>
          <a:noFill/>
        </p:spPr>
        <p:txBody>
          <a:bodyPr wrap="none" rtlCol="0">
            <a:spAutoFit/>
          </a:bodyPr>
          <a:lstStyle/>
          <a:p>
            <a:r>
              <a:rPr lang="et-EE" sz="1000" dirty="0" smtClean="0">
                <a:latin typeface="Times New Roman" pitchFamily="18" charset="0"/>
                <a:cs typeface="Times New Roman" pitchFamily="18" charset="0"/>
              </a:rPr>
              <a:t>kompromissi leidmine</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aspektide olulisust ning</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sihtrühmade väärtusi ja</a:t>
            </a:r>
            <a:br>
              <a:rPr lang="et-EE" sz="1000" dirty="0" smtClean="0">
                <a:latin typeface="Times New Roman" pitchFamily="18" charset="0"/>
                <a:cs typeface="Times New Roman" pitchFamily="18" charset="0"/>
              </a:rPr>
            </a:br>
            <a:r>
              <a:rPr lang="et-EE" sz="1000" dirty="0" smtClean="0">
                <a:latin typeface="Times New Roman" pitchFamily="18" charset="0"/>
                <a:cs typeface="Times New Roman" pitchFamily="18" charset="0"/>
              </a:rPr>
              <a:t>hoiakuid arvestades</a:t>
            </a:r>
            <a:endParaRPr lang="en-GB" sz="1000" dirty="0">
              <a:latin typeface="Times New Roman" pitchFamily="18" charset="0"/>
              <a:cs typeface="Times New Roman" pitchFamily="18" charset="0"/>
            </a:endParaRPr>
          </a:p>
        </p:txBody>
      </p:sp>
    </p:spTree>
    <p:extLst>
      <p:ext uri="{BB962C8B-B14F-4D97-AF65-F5344CB8AC3E}">
        <p14:creationId xmlns:p14="http://schemas.microsoft.com/office/powerpoint/2010/main" val="331027462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076698"/>
          </a:xfrm>
        </p:spPr>
        <p:txBody>
          <a:bodyPr>
            <a:normAutofit/>
          </a:bodyPr>
          <a:lstStyle/>
          <a:p>
            <a:r>
              <a:rPr lang="et-EE" sz="3200" b="1" dirty="0" smtClean="0"/>
              <a:t>Lihtsad ja komplekssed probleemid (Jonassen, 2000)</a:t>
            </a:r>
            <a:endParaRPr lang="en-GB" sz="3200" b="1" dirty="0"/>
          </a:p>
        </p:txBody>
      </p:sp>
      <p:sp>
        <p:nvSpPr>
          <p:cNvPr id="3" name="Content Placeholder 2"/>
          <p:cNvSpPr>
            <a:spLocks noGrp="1"/>
          </p:cNvSpPr>
          <p:nvPr>
            <p:ph idx="1"/>
          </p:nvPr>
        </p:nvSpPr>
        <p:spPr>
          <a:xfrm>
            <a:off x="1403648" y="1916832"/>
            <a:ext cx="7056784" cy="4320480"/>
          </a:xfrm>
        </p:spPr>
        <p:txBody>
          <a:bodyPr>
            <a:normAutofit fontScale="92500" lnSpcReduction="20000"/>
          </a:bodyPr>
          <a:lstStyle/>
          <a:p>
            <a:pPr lvl="0"/>
            <a:r>
              <a:rPr lang="et-EE" sz="2000" dirty="0"/>
              <a:t>loogikaprobleemid</a:t>
            </a:r>
          </a:p>
          <a:p>
            <a:pPr lvl="0"/>
            <a:r>
              <a:rPr lang="et-EE" sz="2000" dirty="0"/>
              <a:t>algoritmilised probleemid</a:t>
            </a:r>
          </a:p>
          <a:p>
            <a:pPr lvl="0"/>
            <a:r>
              <a:rPr lang="et-EE" sz="2000" dirty="0"/>
              <a:t>tekstülesandelised probleemid</a:t>
            </a:r>
          </a:p>
          <a:p>
            <a:pPr lvl="0"/>
            <a:r>
              <a:rPr lang="et-EE" sz="2000" dirty="0"/>
              <a:t>reeglirakendamise probleemid</a:t>
            </a:r>
          </a:p>
          <a:p>
            <a:pPr lvl="0"/>
            <a:endParaRPr lang="et-EE" sz="2000" dirty="0"/>
          </a:p>
          <a:p>
            <a:pPr lvl="0"/>
            <a:r>
              <a:rPr lang="et-EE" sz="2000" dirty="0"/>
              <a:t>otsusetegemise probleemid</a:t>
            </a:r>
          </a:p>
          <a:p>
            <a:pPr lvl="0"/>
            <a:r>
              <a:rPr lang="et-EE" sz="2000" dirty="0"/>
              <a:t>veaparandamise probleemid</a:t>
            </a:r>
          </a:p>
          <a:p>
            <a:pPr lvl="0"/>
            <a:r>
              <a:rPr lang="et-EE" sz="2000" dirty="0"/>
              <a:t>diagnoosi-lahenduse probleemid</a:t>
            </a:r>
          </a:p>
          <a:p>
            <a:pPr lvl="0"/>
            <a:r>
              <a:rPr lang="et-EE" sz="2000" dirty="0"/>
              <a:t>strateegilise tegutsemise probleemid</a:t>
            </a:r>
          </a:p>
          <a:p>
            <a:pPr lvl="0"/>
            <a:r>
              <a:rPr lang="et-EE" sz="2000" dirty="0"/>
              <a:t>juhtumianalüüsi probleemid</a:t>
            </a:r>
          </a:p>
          <a:p>
            <a:pPr lvl="0"/>
            <a:r>
              <a:rPr lang="et-EE" sz="2000" dirty="0"/>
              <a:t>disainiprobleemid</a:t>
            </a:r>
          </a:p>
          <a:p>
            <a:pPr lvl="0"/>
            <a:r>
              <a:rPr lang="et-EE" sz="2000" dirty="0"/>
              <a:t>dilemmad</a:t>
            </a:r>
          </a:p>
        </p:txBody>
      </p:sp>
      <p:sp>
        <p:nvSpPr>
          <p:cNvPr id="5" name="Slide Number Placeholder 4"/>
          <p:cNvSpPr>
            <a:spLocks noGrp="1"/>
          </p:cNvSpPr>
          <p:nvPr>
            <p:ph type="sldNum" sz="quarter" idx="12"/>
          </p:nvPr>
        </p:nvSpPr>
        <p:spPr/>
        <p:txBody>
          <a:bodyPr/>
          <a:lstStyle/>
          <a:p>
            <a:fld id="{5A4D0617-0E67-4722-BF70-32AD8983E014}" type="slidenum">
              <a:rPr lang="et-EE" smtClean="0"/>
              <a:pPr/>
              <a:t>14</a:t>
            </a:fld>
            <a:endParaRPr lang="et-EE"/>
          </a:p>
        </p:txBody>
      </p:sp>
    </p:spTree>
    <p:extLst>
      <p:ext uri="{BB962C8B-B14F-4D97-AF65-F5344CB8AC3E}">
        <p14:creationId xmlns:p14="http://schemas.microsoft.com/office/powerpoint/2010/main" val="427615245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Ühe õigeima lahendiga</a:t>
            </a:r>
            <a:endParaRPr lang="et-EE" dirty="0"/>
          </a:p>
        </p:txBody>
      </p:sp>
      <p:sp>
        <p:nvSpPr>
          <p:cNvPr id="4" name="Footer Placeholder 3"/>
          <p:cNvSpPr>
            <a:spLocks noGrp="1"/>
          </p:cNvSpPr>
          <p:nvPr>
            <p:ph type="ftr" sz="quarter" idx="10"/>
          </p:nvPr>
        </p:nvSpPr>
        <p:spPr/>
        <p:txBody>
          <a:bodyPr/>
          <a:lstStyle/>
          <a:p>
            <a:r>
              <a:rPr lang="et-EE" dirty="0" smtClean="0"/>
              <a:t>Tartu Ülikool, Margus </a:t>
            </a:r>
            <a:r>
              <a:rPr lang="et-EE" dirty="0" err="1" smtClean="0"/>
              <a:t>Pedaste</a:t>
            </a:r>
            <a:endParaRPr lang="et-EE" dirty="0"/>
          </a:p>
        </p:txBody>
      </p:sp>
      <p:sp>
        <p:nvSpPr>
          <p:cNvPr id="5" name="Slide Number Placeholder 4"/>
          <p:cNvSpPr>
            <a:spLocks noGrp="1"/>
          </p:cNvSpPr>
          <p:nvPr>
            <p:ph type="sldNum" sz="quarter" idx="11"/>
          </p:nvPr>
        </p:nvSpPr>
        <p:spPr/>
        <p:txBody>
          <a:bodyPr/>
          <a:lstStyle/>
          <a:p>
            <a:fld id="{3AFE887F-63A7-4F69-83EC-4A37863B2216}" type="slidenum">
              <a:rPr lang="et-EE" smtClean="0"/>
              <a:pPr/>
              <a:t>15</a:t>
            </a:fld>
            <a:endParaRPr lang="et-EE"/>
          </a:p>
        </p:txBody>
      </p:sp>
      <p:grpSp>
        <p:nvGrpSpPr>
          <p:cNvPr id="17" name="Group 16"/>
          <p:cNvGrpSpPr/>
          <p:nvPr/>
        </p:nvGrpSpPr>
        <p:grpSpPr>
          <a:xfrm>
            <a:off x="1281608" y="1396120"/>
            <a:ext cx="6026696" cy="4049104"/>
            <a:chOff x="201488" y="1327560"/>
            <a:chExt cx="3212374" cy="2645671"/>
          </a:xfrm>
        </p:grpSpPr>
        <p:sp>
          <p:nvSpPr>
            <p:cNvPr id="7" name="Rectangle 6"/>
            <p:cNvSpPr/>
            <p:nvPr/>
          </p:nvSpPr>
          <p:spPr>
            <a:xfrm>
              <a:off x="2110842" y="132756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loogikaprobleemid</a:t>
              </a:r>
              <a:endParaRPr lang="et-EE" dirty="0">
                <a:solidFill>
                  <a:schemeClr val="tx1"/>
                </a:solidFill>
                <a:latin typeface="Times New Roman" pitchFamily="18" charset="0"/>
                <a:cs typeface="Times New Roman" pitchFamily="18" charset="0"/>
              </a:endParaRPr>
            </a:p>
          </p:txBody>
        </p:sp>
        <p:sp>
          <p:nvSpPr>
            <p:cNvPr id="8" name="TextBox 7"/>
            <p:cNvSpPr txBox="1"/>
            <p:nvPr/>
          </p:nvSpPr>
          <p:spPr>
            <a:xfrm>
              <a:off x="1246476" y="1464006"/>
              <a:ext cx="934960" cy="241320"/>
            </a:xfrm>
            <a:prstGeom prst="rect">
              <a:avLst/>
            </a:prstGeom>
            <a:noFill/>
          </p:spPr>
          <p:txBody>
            <a:bodyPr wrap="none" rtlCol="0">
              <a:spAutoFit/>
            </a:bodyPr>
            <a:lstStyle/>
            <a:p>
              <a:r>
                <a:rPr lang="et-EE" dirty="0" smtClean="0">
                  <a:latin typeface="Times New Roman" pitchFamily="18" charset="0"/>
                  <a:cs typeface="Times New Roman" pitchFamily="18" charset="0"/>
                </a:rPr>
                <a:t>ainult loogika</a:t>
              </a:r>
              <a:endParaRPr lang="en-GB" dirty="0">
                <a:latin typeface="Times New Roman" pitchFamily="18" charset="0"/>
                <a:cs typeface="Times New Roman" pitchFamily="18" charset="0"/>
              </a:endParaRPr>
            </a:p>
          </p:txBody>
        </p:sp>
        <p:sp>
          <p:nvSpPr>
            <p:cNvPr id="9" name="Rectangle 8"/>
            <p:cNvSpPr/>
            <p:nvPr/>
          </p:nvSpPr>
          <p:spPr>
            <a:xfrm>
              <a:off x="2118462" y="199812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algoritmilised probleemid</a:t>
              </a:r>
              <a:endParaRPr lang="et-EE" dirty="0">
                <a:solidFill>
                  <a:schemeClr val="tx1"/>
                </a:solidFill>
                <a:latin typeface="Times New Roman" pitchFamily="18" charset="0"/>
                <a:cs typeface="Times New Roman" pitchFamily="18" charset="0"/>
              </a:endParaRPr>
            </a:p>
          </p:txBody>
        </p:sp>
        <p:sp>
          <p:nvSpPr>
            <p:cNvPr id="10" name="Rectangle 9"/>
            <p:cNvSpPr/>
            <p:nvPr/>
          </p:nvSpPr>
          <p:spPr>
            <a:xfrm>
              <a:off x="2118462" y="338496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reeglirakendamise probleemid</a:t>
              </a:r>
              <a:endParaRPr lang="et-EE" dirty="0">
                <a:solidFill>
                  <a:schemeClr val="tx1"/>
                </a:solidFill>
                <a:latin typeface="Times New Roman" pitchFamily="18" charset="0"/>
                <a:cs typeface="Times New Roman" pitchFamily="18" charset="0"/>
              </a:endParaRPr>
            </a:p>
          </p:txBody>
        </p:sp>
        <p:sp>
          <p:nvSpPr>
            <p:cNvPr id="11" name="Rectangle 10"/>
            <p:cNvSpPr/>
            <p:nvPr/>
          </p:nvSpPr>
          <p:spPr>
            <a:xfrm>
              <a:off x="2097255" y="269916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tekstülesandelised probleemid</a:t>
              </a:r>
              <a:endParaRPr lang="et-EE" dirty="0">
                <a:solidFill>
                  <a:schemeClr val="tx1"/>
                </a:solidFill>
                <a:latin typeface="Times New Roman" pitchFamily="18" charset="0"/>
                <a:cs typeface="Times New Roman" pitchFamily="18" charset="0"/>
              </a:endParaRPr>
            </a:p>
          </p:txBody>
        </p:sp>
        <p:sp>
          <p:nvSpPr>
            <p:cNvPr id="12" name="TextBox 11"/>
            <p:cNvSpPr txBox="1"/>
            <p:nvPr/>
          </p:nvSpPr>
          <p:spPr>
            <a:xfrm>
              <a:off x="1246476" y="2060034"/>
              <a:ext cx="750266" cy="422311"/>
            </a:xfrm>
            <a:prstGeom prst="rect">
              <a:avLst/>
            </a:prstGeom>
            <a:noFill/>
          </p:spPr>
          <p:txBody>
            <a:bodyPr wrap="none" rtlCol="0">
              <a:spAutoFit/>
            </a:bodyPr>
            <a:lstStyle/>
            <a:p>
              <a:r>
                <a:rPr lang="et-EE" dirty="0" smtClean="0">
                  <a:latin typeface="Times New Roman" pitchFamily="18" charset="0"/>
                  <a:cs typeface="Times New Roman" pitchFamily="18" charset="0"/>
                </a:rPr>
                <a:t>valem või</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protseduur</a:t>
              </a:r>
              <a:endParaRPr lang="en-GB" dirty="0">
                <a:latin typeface="Times New Roman" pitchFamily="18" charset="0"/>
                <a:cs typeface="Times New Roman" pitchFamily="18" charset="0"/>
              </a:endParaRPr>
            </a:p>
          </p:txBody>
        </p:sp>
        <p:sp>
          <p:nvSpPr>
            <p:cNvPr id="13" name="TextBox 12"/>
            <p:cNvSpPr txBox="1"/>
            <p:nvPr/>
          </p:nvSpPr>
          <p:spPr>
            <a:xfrm>
              <a:off x="1246476" y="2761074"/>
              <a:ext cx="750266" cy="422311"/>
            </a:xfrm>
            <a:prstGeom prst="rect">
              <a:avLst/>
            </a:prstGeom>
            <a:noFill/>
          </p:spPr>
          <p:txBody>
            <a:bodyPr wrap="none" rtlCol="0">
              <a:spAutoFit/>
            </a:bodyPr>
            <a:lstStyle/>
            <a:p>
              <a:r>
                <a:rPr lang="et-EE" dirty="0" smtClean="0">
                  <a:latin typeface="Times New Roman" pitchFamily="18" charset="0"/>
                  <a:cs typeface="Times New Roman" pitchFamily="18" charset="0"/>
                </a:rPr>
                <a:t>valem või</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protseduur</a:t>
              </a:r>
              <a:endParaRPr lang="en-GB" dirty="0">
                <a:latin typeface="Times New Roman" pitchFamily="18" charset="0"/>
                <a:cs typeface="Times New Roman" pitchFamily="18" charset="0"/>
              </a:endParaRPr>
            </a:p>
          </p:txBody>
        </p:sp>
        <p:sp>
          <p:nvSpPr>
            <p:cNvPr id="14" name="TextBox 13"/>
            <p:cNvSpPr txBox="1"/>
            <p:nvPr/>
          </p:nvSpPr>
          <p:spPr>
            <a:xfrm>
              <a:off x="201488" y="2761074"/>
              <a:ext cx="1173009" cy="422311"/>
            </a:xfrm>
            <a:prstGeom prst="rect">
              <a:avLst/>
            </a:prstGeom>
            <a:noFill/>
          </p:spPr>
          <p:txBody>
            <a:bodyPr wrap="none" rtlCol="0">
              <a:spAutoFit/>
            </a:bodyPr>
            <a:lstStyle/>
            <a:p>
              <a:r>
                <a:rPr lang="et-EE" dirty="0" smtClean="0">
                  <a:latin typeface="Times New Roman" pitchFamily="18" charset="0"/>
                  <a:cs typeface="Times New Roman" pitchFamily="18" charset="0"/>
                </a:rPr>
                <a:t>lähteandmete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leidmine esitusest</a:t>
              </a:r>
              <a:endParaRPr lang="en-GB" dirty="0">
                <a:latin typeface="Times New Roman" pitchFamily="18" charset="0"/>
                <a:cs typeface="Times New Roman" pitchFamily="18" charset="0"/>
              </a:endParaRPr>
            </a:p>
          </p:txBody>
        </p:sp>
        <p:sp>
          <p:nvSpPr>
            <p:cNvPr id="15" name="TextBox 14"/>
            <p:cNvSpPr txBox="1"/>
            <p:nvPr/>
          </p:nvSpPr>
          <p:spPr>
            <a:xfrm>
              <a:off x="1246476" y="3446874"/>
              <a:ext cx="750266" cy="422311"/>
            </a:xfrm>
            <a:prstGeom prst="rect">
              <a:avLst/>
            </a:prstGeom>
            <a:noFill/>
          </p:spPr>
          <p:txBody>
            <a:bodyPr wrap="none" rtlCol="0">
              <a:spAutoFit/>
            </a:bodyPr>
            <a:lstStyle/>
            <a:p>
              <a:r>
                <a:rPr lang="et-EE" dirty="0" smtClean="0">
                  <a:latin typeface="Times New Roman" pitchFamily="18" charset="0"/>
                  <a:cs typeface="Times New Roman" pitchFamily="18" charset="0"/>
                </a:rPr>
                <a:t>reegel või</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protseduur</a:t>
              </a:r>
              <a:endParaRPr lang="en-GB" dirty="0">
                <a:latin typeface="Times New Roman" pitchFamily="18" charset="0"/>
                <a:cs typeface="Times New Roman" pitchFamily="18" charset="0"/>
              </a:endParaRPr>
            </a:p>
          </p:txBody>
        </p:sp>
        <p:sp>
          <p:nvSpPr>
            <p:cNvPr id="16" name="TextBox 15"/>
            <p:cNvSpPr txBox="1"/>
            <p:nvPr/>
          </p:nvSpPr>
          <p:spPr>
            <a:xfrm>
              <a:off x="201488" y="3369930"/>
              <a:ext cx="1086819" cy="603301"/>
            </a:xfrm>
            <a:prstGeom prst="rect">
              <a:avLst/>
            </a:prstGeom>
            <a:noFill/>
          </p:spPr>
          <p:txBody>
            <a:bodyPr wrap="none" rtlCol="0">
              <a:spAutoFit/>
            </a:bodyPr>
            <a:lstStyle/>
            <a:p>
              <a:r>
                <a:rPr lang="et-EE" dirty="0" smtClean="0">
                  <a:latin typeface="Times New Roman" pitchFamily="18" charset="0"/>
                  <a:cs typeface="Times New Roman" pitchFamily="18" charset="0"/>
                </a:rPr>
                <a:t>reeglite või</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protseduuride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kombineerimine</a:t>
              </a:r>
              <a:endParaRPr lang="en-GB" dirty="0">
                <a:latin typeface="Times New Roman" pitchFamily="18" charset="0"/>
                <a:cs typeface="Times New Roman" pitchFamily="18" charset="0"/>
              </a:endParaRPr>
            </a:p>
          </p:txBody>
        </p:sp>
      </p:grpSp>
    </p:spTree>
    <p:extLst>
      <p:ext uri="{BB962C8B-B14F-4D97-AF65-F5344CB8AC3E}">
        <p14:creationId xmlns:p14="http://schemas.microsoft.com/office/powerpoint/2010/main" val="409652437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Mitme lahendiga (1/3)</a:t>
            </a:r>
            <a:endParaRPr lang="et-EE" dirty="0"/>
          </a:p>
        </p:txBody>
      </p:sp>
      <p:sp>
        <p:nvSpPr>
          <p:cNvPr id="4" name="Footer Placeholder 3"/>
          <p:cNvSpPr>
            <a:spLocks noGrp="1"/>
          </p:cNvSpPr>
          <p:nvPr>
            <p:ph type="ftr" sz="quarter" idx="10"/>
          </p:nvPr>
        </p:nvSpPr>
        <p:spPr/>
        <p:txBody>
          <a:bodyPr/>
          <a:lstStyle/>
          <a:p>
            <a:r>
              <a:rPr lang="et-EE" dirty="0" smtClean="0"/>
              <a:t>Tartu Ülikool, Margus </a:t>
            </a:r>
            <a:r>
              <a:rPr lang="et-EE" dirty="0" err="1" smtClean="0"/>
              <a:t>Pedaste</a:t>
            </a:r>
            <a:endParaRPr lang="et-EE" dirty="0"/>
          </a:p>
        </p:txBody>
      </p:sp>
      <p:sp>
        <p:nvSpPr>
          <p:cNvPr id="5" name="Slide Number Placeholder 4"/>
          <p:cNvSpPr>
            <a:spLocks noGrp="1"/>
          </p:cNvSpPr>
          <p:nvPr>
            <p:ph type="sldNum" sz="quarter" idx="11"/>
          </p:nvPr>
        </p:nvSpPr>
        <p:spPr/>
        <p:txBody>
          <a:bodyPr/>
          <a:lstStyle/>
          <a:p>
            <a:fld id="{3AFE887F-63A7-4F69-83EC-4A37863B2216}" type="slidenum">
              <a:rPr lang="et-EE" smtClean="0"/>
              <a:pPr/>
              <a:t>16</a:t>
            </a:fld>
            <a:endParaRPr lang="et-EE"/>
          </a:p>
        </p:txBody>
      </p:sp>
      <p:grpSp>
        <p:nvGrpSpPr>
          <p:cNvPr id="3" name="Group 2"/>
          <p:cNvGrpSpPr/>
          <p:nvPr/>
        </p:nvGrpSpPr>
        <p:grpSpPr>
          <a:xfrm>
            <a:off x="611560" y="1484784"/>
            <a:ext cx="8070843" cy="3785893"/>
            <a:chOff x="3821974" y="1066800"/>
            <a:chExt cx="5315827" cy="1889760"/>
          </a:xfrm>
        </p:grpSpPr>
        <p:sp>
          <p:nvSpPr>
            <p:cNvPr id="18" name="Rectangle 17"/>
            <p:cNvSpPr/>
            <p:nvPr/>
          </p:nvSpPr>
          <p:spPr>
            <a:xfrm>
              <a:off x="3829594" y="106680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otsusetegemise probleemid</a:t>
              </a:r>
              <a:endParaRPr lang="et-EE" dirty="0">
                <a:solidFill>
                  <a:schemeClr val="tx1"/>
                </a:solidFill>
                <a:latin typeface="Times New Roman" pitchFamily="18" charset="0"/>
                <a:cs typeface="Times New Roman" pitchFamily="18" charset="0"/>
              </a:endParaRPr>
            </a:p>
          </p:txBody>
        </p:sp>
        <p:sp>
          <p:nvSpPr>
            <p:cNvPr id="19" name="Rectangle 18"/>
            <p:cNvSpPr/>
            <p:nvPr/>
          </p:nvSpPr>
          <p:spPr>
            <a:xfrm>
              <a:off x="3821974" y="1751646"/>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veaparandamise probleemid</a:t>
              </a:r>
              <a:endParaRPr lang="et-EE" dirty="0">
                <a:solidFill>
                  <a:schemeClr val="tx1"/>
                </a:solidFill>
                <a:latin typeface="Times New Roman" pitchFamily="18" charset="0"/>
                <a:cs typeface="Times New Roman" pitchFamily="18" charset="0"/>
              </a:endParaRPr>
            </a:p>
          </p:txBody>
        </p:sp>
        <p:sp>
          <p:nvSpPr>
            <p:cNvPr id="20" name="Rectangle 19"/>
            <p:cNvSpPr/>
            <p:nvPr/>
          </p:nvSpPr>
          <p:spPr>
            <a:xfrm>
              <a:off x="3829594" y="2437446"/>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diagnoosi-lahenduse probleemid</a:t>
              </a:r>
              <a:endParaRPr lang="et-EE" dirty="0">
                <a:solidFill>
                  <a:schemeClr val="tx1"/>
                </a:solidFill>
                <a:latin typeface="Times New Roman" pitchFamily="18" charset="0"/>
                <a:cs typeface="Times New Roman" pitchFamily="18" charset="0"/>
              </a:endParaRPr>
            </a:p>
          </p:txBody>
        </p:sp>
        <p:sp>
          <p:nvSpPr>
            <p:cNvPr id="21" name="TextBox 20"/>
            <p:cNvSpPr txBox="1"/>
            <p:nvPr/>
          </p:nvSpPr>
          <p:spPr>
            <a:xfrm>
              <a:off x="5269774" y="1126302"/>
              <a:ext cx="1207003" cy="322621"/>
            </a:xfrm>
            <a:prstGeom prst="rect">
              <a:avLst/>
            </a:prstGeom>
            <a:noFill/>
          </p:spPr>
          <p:txBody>
            <a:bodyPr wrap="none" rtlCol="0">
              <a:spAutoFit/>
            </a:bodyPr>
            <a:lstStyle/>
            <a:p>
              <a:r>
                <a:rPr lang="et-EE" dirty="0" smtClean="0">
                  <a:latin typeface="Times New Roman" pitchFamily="18" charset="0"/>
                  <a:cs typeface="Times New Roman" pitchFamily="18" charset="0"/>
                </a:rPr>
                <a:t>lähteandmete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leidmine esitusest</a:t>
              </a:r>
              <a:endParaRPr lang="en-GB" dirty="0">
                <a:latin typeface="Times New Roman" pitchFamily="18" charset="0"/>
                <a:cs typeface="Times New Roman" pitchFamily="18" charset="0"/>
              </a:endParaRPr>
            </a:p>
          </p:txBody>
        </p:sp>
        <p:sp>
          <p:nvSpPr>
            <p:cNvPr id="22" name="TextBox 21"/>
            <p:cNvSpPr txBox="1"/>
            <p:nvPr/>
          </p:nvSpPr>
          <p:spPr>
            <a:xfrm>
              <a:off x="6422612" y="1126302"/>
              <a:ext cx="1164771" cy="322621"/>
            </a:xfrm>
            <a:prstGeom prst="rect">
              <a:avLst/>
            </a:prstGeom>
            <a:noFill/>
          </p:spPr>
          <p:txBody>
            <a:bodyPr wrap="none" rtlCol="0">
              <a:spAutoFit/>
            </a:bodyPr>
            <a:lstStyle/>
            <a:p>
              <a:r>
                <a:rPr lang="et-EE" dirty="0" smtClean="0">
                  <a:latin typeface="Times New Roman" pitchFamily="18" charset="0"/>
                  <a:cs typeface="Times New Roman" pitchFamily="18" charset="0"/>
                </a:rPr>
                <a:t>andmete tähtsuse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kaalumine</a:t>
              </a:r>
              <a:endParaRPr lang="en-GB" dirty="0">
                <a:latin typeface="Times New Roman" pitchFamily="18" charset="0"/>
                <a:cs typeface="Times New Roman" pitchFamily="18" charset="0"/>
              </a:endParaRPr>
            </a:p>
          </p:txBody>
        </p:sp>
        <p:sp>
          <p:nvSpPr>
            <p:cNvPr id="23" name="TextBox 22"/>
            <p:cNvSpPr txBox="1"/>
            <p:nvPr/>
          </p:nvSpPr>
          <p:spPr>
            <a:xfrm>
              <a:off x="5269774" y="1801623"/>
              <a:ext cx="1207003" cy="322621"/>
            </a:xfrm>
            <a:prstGeom prst="rect">
              <a:avLst/>
            </a:prstGeom>
            <a:noFill/>
          </p:spPr>
          <p:txBody>
            <a:bodyPr wrap="none" rtlCol="0">
              <a:spAutoFit/>
            </a:bodyPr>
            <a:lstStyle/>
            <a:p>
              <a:r>
                <a:rPr lang="et-EE" dirty="0" smtClean="0">
                  <a:latin typeface="Times New Roman" pitchFamily="18" charset="0"/>
                  <a:cs typeface="Times New Roman" pitchFamily="18" charset="0"/>
                </a:rPr>
                <a:t>lähteandmete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leidmine esitusest</a:t>
              </a:r>
              <a:endParaRPr lang="en-GB" dirty="0">
                <a:latin typeface="Times New Roman" pitchFamily="18" charset="0"/>
                <a:cs typeface="Times New Roman" pitchFamily="18" charset="0"/>
              </a:endParaRPr>
            </a:p>
          </p:txBody>
        </p:sp>
        <p:sp>
          <p:nvSpPr>
            <p:cNvPr id="24" name="TextBox 23"/>
            <p:cNvSpPr txBox="1"/>
            <p:nvPr/>
          </p:nvSpPr>
          <p:spPr>
            <a:xfrm>
              <a:off x="5269774" y="2511267"/>
              <a:ext cx="1207003" cy="322621"/>
            </a:xfrm>
            <a:prstGeom prst="rect">
              <a:avLst/>
            </a:prstGeom>
            <a:noFill/>
          </p:spPr>
          <p:txBody>
            <a:bodyPr wrap="none" rtlCol="0">
              <a:spAutoFit/>
            </a:bodyPr>
            <a:lstStyle/>
            <a:p>
              <a:r>
                <a:rPr lang="et-EE" dirty="0" smtClean="0">
                  <a:latin typeface="Times New Roman" pitchFamily="18" charset="0"/>
                  <a:cs typeface="Times New Roman" pitchFamily="18" charset="0"/>
                </a:rPr>
                <a:t>lähteandmete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leidmine esitusest</a:t>
              </a:r>
              <a:endParaRPr lang="en-GB" dirty="0">
                <a:latin typeface="Times New Roman" pitchFamily="18" charset="0"/>
                <a:cs typeface="Times New Roman" pitchFamily="18" charset="0"/>
              </a:endParaRPr>
            </a:p>
          </p:txBody>
        </p:sp>
        <p:sp>
          <p:nvSpPr>
            <p:cNvPr id="25" name="TextBox 24"/>
            <p:cNvSpPr txBox="1"/>
            <p:nvPr/>
          </p:nvSpPr>
          <p:spPr>
            <a:xfrm>
              <a:off x="6422612" y="1704975"/>
              <a:ext cx="957832" cy="460888"/>
            </a:xfrm>
            <a:prstGeom prst="rect">
              <a:avLst/>
            </a:prstGeom>
            <a:noFill/>
          </p:spPr>
          <p:txBody>
            <a:bodyPr wrap="none" rtlCol="0">
              <a:spAutoFit/>
            </a:bodyPr>
            <a:lstStyle/>
            <a:p>
              <a:r>
                <a:rPr lang="et-EE" dirty="0" smtClean="0">
                  <a:latin typeface="Times New Roman" pitchFamily="18" charset="0"/>
                  <a:cs typeface="Times New Roman" pitchFamily="18" charset="0"/>
                </a:rPr>
                <a:t>reeglite või</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protseduuride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leidmine</a:t>
              </a:r>
              <a:endParaRPr lang="en-GB" dirty="0">
                <a:latin typeface="Times New Roman" pitchFamily="18" charset="0"/>
                <a:cs typeface="Times New Roman" pitchFamily="18" charset="0"/>
              </a:endParaRPr>
            </a:p>
          </p:txBody>
        </p:sp>
        <p:sp>
          <p:nvSpPr>
            <p:cNvPr id="26" name="TextBox 25"/>
            <p:cNvSpPr txBox="1"/>
            <p:nvPr/>
          </p:nvSpPr>
          <p:spPr>
            <a:xfrm>
              <a:off x="6422612" y="2414619"/>
              <a:ext cx="957832" cy="460888"/>
            </a:xfrm>
            <a:prstGeom prst="rect">
              <a:avLst/>
            </a:prstGeom>
            <a:noFill/>
          </p:spPr>
          <p:txBody>
            <a:bodyPr wrap="none" rtlCol="0">
              <a:spAutoFit/>
            </a:bodyPr>
            <a:lstStyle/>
            <a:p>
              <a:r>
                <a:rPr lang="et-EE" dirty="0">
                  <a:latin typeface="Times New Roman" pitchFamily="18" charset="0"/>
                  <a:cs typeface="Times New Roman" pitchFamily="18" charset="0"/>
                </a:rPr>
                <a:t>reeglite või</a:t>
              </a:r>
              <a:br>
                <a:rPr lang="et-EE" dirty="0">
                  <a:latin typeface="Times New Roman" pitchFamily="18" charset="0"/>
                  <a:cs typeface="Times New Roman" pitchFamily="18" charset="0"/>
                </a:rPr>
              </a:br>
              <a:r>
                <a:rPr lang="et-EE" dirty="0" smtClean="0">
                  <a:latin typeface="Times New Roman" pitchFamily="18" charset="0"/>
                  <a:cs typeface="Times New Roman" pitchFamily="18" charset="0"/>
                </a:rPr>
                <a:t>protseduuride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leidmine</a:t>
              </a:r>
              <a:endParaRPr lang="en-GB" dirty="0">
                <a:latin typeface="Times New Roman" pitchFamily="18" charset="0"/>
                <a:cs typeface="Times New Roman" pitchFamily="18" charset="0"/>
              </a:endParaRPr>
            </a:p>
          </p:txBody>
        </p:sp>
        <p:sp>
          <p:nvSpPr>
            <p:cNvPr id="27" name="TextBox 26"/>
            <p:cNvSpPr txBox="1"/>
            <p:nvPr/>
          </p:nvSpPr>
          <p:spPr>
            <a:xfrm>
              <a:off x="7681626" y="2417802"/>
              <a:ext cx="1456175" cy="460888"/>
            </a:xfrm>
            <a:prstGeom prst="rect">
              <a:avLst/>
            </a:prstGeom>
            <a:noFill/>
          </p:spPr>
          <p:txBody>
            <a:bodyPr wrap="none" rtlCol="0">
              <a:spAutoFit/>
            </a:bodyPr>
            <a:lstStyle/>
            <a:p>
              <a:r>
                <a:rPr lang="et-EE" dirty="0" smtClean="0">
                  <a:latin typeface="Times New Roman" pitchFamily="18" charset="0"/>
                  <a:cs typeface="Times New Roman" pitchFamily="18" charset="0"/>
                </a:rPr>
                <a:t>lahendite kaalumine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sõltuvalt sama objekti</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puhul varemtehtust</a:t>
              </a:r>
              <a:endParaRPr lang="en-GB" dirty="0">
                <a:latin typeface="Times New Roman" pitchFamily="18" charset="0"/>
                <a:cs typeface="Times New Roman" pitchFamily="18" charset="0"/>
              </a:endParaRPr>
            </a:p>
          </p:txBody>
        </p:sp>
      </p:grpSp>
    </p:spTree>
    <p:extLst>
      <p:ext uri="{BB962C8B-B14F-4D97-AF65-F5344CB8AC3E}">
        <p14:creationId xmlns:p14="http://schemas.microsoft.com/office/powerpoint/2010/main" val="209792002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Mitme lahendiga (2/3)</a:t>
            </a:r>
            <a:endParaRPr lang="et-EE" dirty="0"/>
          </a:p>
        </p:txBody>
      </p:sp>
      <p:sp>
        <p:nvSpPr>
          <p:cNvPr id="4" name="Footer Placeholder 3"/>
          <p:cNvSpPr>
            <a:spLocks noGrp="1"/>
          </p:cNvSpPr>
          <p:nvPr>
            <p:ph type="ftr" sz="quarter" idx="10"/>
          </p:nvPr>
        </p:nvSpPr>
        <p:spPr/>
        <p:txBody>
          <a:bodyPr/>
          <a:lstStyle/>
          <a:p>
            <a:r>
              <a:rPr lang="et-EE" dirty="0" smtClean="0"/>
              <a:t>Tartu Ülikool, Margus </a:t>
            </a:r>
            <a:r>
              <a:rPr lang="et-EE" dirty="0" err="1" smtClean="0"/>
              <a:t>Pedaste</a:t>
            </a:r>
            <a:endParaRPr lang="et-EE" dirty="0"/>
          </a:p>
        </p:txBody>
      </p:sp>
      <p:sp>
        <p:nvSpPr>
          <p:cNvPr id="5" name="Slide Number Placeholder 4"/>
          <p:cNvSpPr>
            <a:spLocks noGrp="1"/>
          </p:cNvSpPr>
          <p:nvPr>
            <p:ph type="sldNum" sz="quarter" idx="11"/>
          </p:nvPr>
        </p:nvSpPr>
        <p:spPr/>
        <p:txBody>
          <a:bodyPr/>
          <a:lstStyle/>
          <a:p>
            <a:fld id="{3AFE887F-63A7-4F69-83EC-4A37863B2216}" type="slidenum">
              <a:rPr lang="et-EE" smtClean="0"/>
              <a:pPr/>
              <a:t>17</a:t>
            </a:fld>
            <a:endParaRPr lang="et-EE"/>
          </a:p>
        </p:txBody>
      </p:sp>
      <p:grpSp>
        <p:nvGrpSpPr>
          <p:cNvPr id="6" name="Group 5"/>
          <p:cNvGrpSpPr/>
          <p:nvPr/>
        </p:nvGrpSpPr>
        <p:grpSpPr>
          <a:xfrm>
            <a:off x="323528" y="1952521"/>
            <a:ext cx="8640960" cy="2736304"/>
            <a:chOff x="3821974" y="3122652"/>
            <a:chExt cx="5136473" cy="1191222"/>
          </a:xfrm>
        </p:grpSpPr>
        <p:sp>
          <p:nvSpPr>
            <p:cNvPr id="16" name="Rectangle 15"/>
            <p:cNvSpPr/>
            <p:nvPr/>
          </p:nvSpPr>
          <p:spPr>
            <a:xfrm>
              <a:off x="3829594" y="3123246"/>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strateegilise tegutsemise probleemid</a:t>
              </a:r>
              <a:endParaRPr lang="et-EE" dirty="0">
                <a:solidFill>
                  <a:schemeClr val="tx1"/>
                </a:solidFill>
                <a:latin typeface="Times New Roman" pitchFamily="18" charset="0"/>
                <a:cs typeface="Times New Roman" pitchFamily="18" charset="0"/>
              </a:endParaRPr>
            </a:p>
          </p:txBody>
        </p:sp>
        <p:sp>
          <p:nvSpPr>
            <p:cNvPr id="17" name="Rectangle 16"/>
            <p:cNvSpPr/>
            <p:nvPr/>
          </p:nvSpPr>
          <p:spPr>
            <a:xfrm>
              <a:off x="3821974" y="379476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juhtumianalüüsi probleemid</a:t>
              </a:r>
              <a:endParaRPr lang="et-EE" dirty="0">
                <a:solidFill>
                  <a:schemeClr val="tx1"/>
                </a:solidFill>
                <a:latin typeface="Times New Roman" pitchFamily="18" charset="0"/>
                <a:cs typeface="Times New Roman" pitchFamily="18" charset="0"/>
              </a:endParaRPr>
            </a:p>
          </p:txBody>
        </p:sp>
        <p:sp>
          <p:nvSpPr>
            <p:cNvPr id="28" name="TextBox 27"/>
            <p:cNvSpPr txBox="1"/>
            <p:nvPr/>
          </p:nvSpPr>
          <p:spPr>
            <a:xfrm>
              <a:off x="5269774" y="3196113"/>
              <a:ext cx="1133112" cy="281374"/>
            </a:xfrm>
            <a:prstGeom prst="rect">
              <a:avLst/>
            </a:prstGeom>
            <a:noFill/>
          </p:spPr>
          <p:txBody>
            <a:bodyPr wrap="none" rtlCol="0">
              <a:spAutoFit/>
            </a:bodyPr>
            <a:lstStyle/>
            <a:p>
              <a:r>
                <a:rPr lang="et-EE" dirty="0" smtClean="0">
                  <a:latin typeface="Times New Roman" pitchFamily="18" charset="0"/>
                  <a:cs typeface="Times New Roman" pitchFamily="18" charset="0"/>
                </a:rPr>
                <a:t>lähteandmete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leidmine esitusest</a:t>
              </a:r>
              <a:endParaRPr lang="en-GB" dirty="0">
                <a:latin typeface="Times New Roman" pitchFamily="18" charset="0"/>
                <a:cs typeface="Times New Roman" pitchFamily="18" charset="0"/>
              </a:endParaRPr>
            </a:p>
          </p:txBody>
        </p:sp>
        <p:sp>
          <p:nvSpPr>
            <p:cNvPr id="29" name="TextBox 28"/>
            <p:cNvSpPr txBox="1"/>
            <p:nvPr/>
          </p:nvSpPr>
          <p:spPr>
            <a:xfrm>
              <a:off x="5269773" y="3853725"/>
              <a:ext cx="1133112" cy="281374"/>
            </a:xfrm>
            <a:prstGeom prst="rect">
              <a:avLst/>
            </a:prstGeom>
            <a:noFill/>
          </p:spPr>
          <p:txBody>
            <a:bodyPr wrap="none" rtlCol="0">
              <a:spAutoFit/>
            </a:bodyPr>
            <a:lstStyle/>
            <a:p>
              <a:r>
                <a:rPr lang="et-EE" dirty="0" smtClean="0">
                  <a:latin typeface="Times New Roman" pitchFamily="18" charset="0"/>
                  <a:cs typeface="Times New Roman" pitchFamily="18" charset="0"/>
                </a:rPr>
                <a:t>lähteandmete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leidmine esitusest</a:t>
              </a:r>
              <a:endParaRPr lang="en-GB" dirty="0">
                <a:latin typeface="Times New Roman" pitchFamily="18" charset="0"/>
                <a:cs typeface="Times New Roman" pitchFamily="18" charset="0"/>
              </a:endParaRPr>
            </a:p>
          </p:txBody>
        </p:sp>
        <p:sp>
          <p:nvSpPr>
            <p:cNvPr id="30" name="TextBox 29"/>
            <p:cNvSpPr txBox="1"/>
            <p:nvPr/>
          </p:nvSpPr>
          <p:spPr>
            <a:xfrm>
              <a:off x="7658817" y="3122652"/>
              <a:ext cx="1299630" cy="401962"/>
            </a:xfrm>
            <a:prstGeom prst="rect">
              <a:avLst/>
            </a:prstGeom>
            <a:noFill/>
          </p:spPr>
          <p:txBody>
            <a:bodyPr wrap="none" rtlCol="0">
              <a:spAutoFit/>
            </a:bodyPr>
            <a:lstStyle/>
            <a:p>
              <a:r>
                <a:rPr lang="et-EE" dirty="0" smtClean="0">
                  <a:latin typeface="Times New Roman" pitchFamily="18" charset="0"/>
                  <a:cs typeface="Times New Roman" pitchFamily="18" charset="0"/>
                </a:rPr>
                <a:t>lahendite kaalumine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sõltuvalt situatsiooni</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muutumisest ajas</a:t>
              </a:r>
              <a:endParaRPr lang="en-GB" dirty="0">
                <a:latin typeface="Times New Roman" pitchFamily="18" charset="0"/>
                <a:cs typeface="Times New Roman" pitchFamily="18" charset="0"/>
              </a:endParaRPr>
            </a:p>
          </p:txBody>
        </p:sp>
        <p:sp>
          <p:nvSpPr>
            <p:cNvPr id="31" name="TextBox 30"/>
            <p:cNvSpPr txBox="1"/>
            <p:nvPr/>
          </p:nvSpPr>
          <p:spPr>
            <a:xfrm>
              <a:off x="6423609" y="3123246"/>
              <a:ext cx="899195" cy="401962"/>
            </a:xfrm>
            <a:prstGeom prst="rect">
              <a:avLst/>
            </a:prstGeom>
            <a:noFill/>
          </p:spPr>
          <p:txBody>
            <a:bodyPr wrap="none" rtlCol="0">
              <a:spAutoFit/>
            </a:bodyPr>
            <a:lstStyle/>
            <a:p>
              <a:r>
                <a:rPr lang="et-EE" dirty="0">
                  <a:latin typeface="Times New Roman" pitchFamily="18" charset="0"/>
                  <a:cs typeface="Times New Roman" pitchFamily="18" charset="0"/>
                </a:rPr>
                <a:t>reeglite või</a:t>
              </a:r>
              <a:br>
                <a:rPr lang="et-EE" dirty="0">
                  <a:latin typeface="Times New Roman" pitchFamily="18" charset="0"/>
                  <a:cs typeface="Times New Roman" pitchFamily="18" charset="0"/>
                </a:rPr>
              </a:br>
              <a:r>
                <a:rPr lang="et-EE" dirty="0" smtClean="0">
                  <a:latin typeface="Times New Roman" pitchFamily="18" charset="0"/>
                  <a:cs typeface="Times New Roman" pitchFamily="18" charset="0"/>
                </a:rPr>
                <a:t>protseduuride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leidmine</a:t>
              </a:r>
              <a:endParaRPr lang="en-GB" dirty="0">
                <a:latin typeface="Times New Roman" pitchFamily="18" charset="0"/>
                <a:cs typeface="Times New Roman" pitchFamily="18" charset="0"/>
              </a:endParaRPr>
            </a:p>
          </p:txBody>
        </p:sp>
        <p:sp>
          <p:nvSpPr>
            <p:cNvPr id="32" name="TextBox 31"/>
            <p:cNvSpPr txBox="1"/>
            <p:nvPr/>
          </p:nvSpPr>
          <p:spPr>
            <a:xfrm>
              <a:off x="7658817" y="3733800"/>
              <a:ext cx="1299630" cy="401962"/>
            </a:xfrm>
            <a:prstGeom prst="rect">
              <a:avLst/>
            </a:prstGeom>
            <a:noFill/>
          </p:spPr>
          <p:txBody>
            <a:bodyPr wrap="none" rtlCol="0">
              <a:spAutoFit/>
            </a:bodyPr>
            <a:lstStyle/>
            <a:p>
              <a:r>
                <a:rPr lang="et-EE" dirty="0" smtClean="0">
                  <a:latin typeface="Times New Roman" pitchFamily="18" charset="0"/>
                  <a:cs typeface="Times New Roman" pitchFamily="18" charset="0"/>
                </a:rPr>
                <a:t>lahendite kaalumine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sõltuvalt situatsiooni</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muutumisest ajas</a:t>
              </a:r>
              <a:endParaRPr lang="en-GB" dirty="0">
                <a:latin typeface="Times New Roman" pitchFamily="18" charset="0"/>
                <a:cs typeface="Times New Roman" pitchFamily="18" charset="0"/>
              </a:endParaRPr>
            </a:p>
          </p:txBody>
        </p:sp>
        <p:sp>
          <p:nvSpPr>
            <p:cNvPr id="33" name="TextBox 32"/>
            <p:cNvSpPr txBox="1"/>
            <p:nvPr/>
          </p:nvSpPr>
          <p:spPr>
            <a:xfrm>
              <a:off x="6400800" y="3733800"/>
              <a:ext cx="1258017" cy="522551"/>
            </a:xfrm>
            <a:prstGeom prst="rect">
              <a:avLst/>
            </a:prstGeom>
            <a:noFill/>
          </p:spPr>
          <p:txBody>
            <a:bodyPr wrap="square" rtlCol="0">
              <a:spAutoFit/>
            </a:bodyPr>
            <a:lstStyle/>
            <a:p>
              <a:r>
                <a:rPr lang="et-EE" dirty="0" smtClean="0">
                  <a:latin typeface="Times New Roman" pitchFamily="18" charset="0"/>
                  <a:cs typeface="Times New Roman" pitchFamily="18" charset="0"/>
                </a:rPr>
                <a:t>lahendite kaalumine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sõltuvalt sama objekti</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puhul varemtehtust</a:t>
              </a:r>
              <a:endParaRPr lang="en-GB" dirty="0">
                <a:latin typeface="Times New Roman" pitchFamily="18" charset="0"/>
                <a:cs typeface="Times New Roman" pitchFamily="18" charset="0"/>
              </a:endParaRPr>
            </a:p>
          </p:txBody>
        </p:sp>
      </p:grpSp>
    </p:spTree>
    <p:extLst>
      <p:ext uri="{BB962C8B-B14F-4D97-AF65-F5344CB8AC3E}">
        <p14:creationId xmlns:p14="http://schemas.microsoft.com/office/powerpoint/2010/main" val="35868592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Mitme lahendiga (3/3)</a:t>
            </a:r>
            <a:endParaRPr lang="et-EE" dirty="0"/>
          </a:p>
        </p:txBody>
      </p:sp>
      <p:sp>
        <p:nvSpPr>
          <p:cNvPr id="4" name="Footer Placeholder 3"/>
          <p:cNvSpPr>
            <a:spLocks noGrp="1"/>
          </p:cNvSpPr>
          <p:nvPr>
            <p:ph type="ftr" sz="quarter" idx="10"/>
          </p:nvPr>
        </p:nvSpPr>
        <p:spPr/>
        <p:txBody>
          <a:bodyPr/>
          <a:lstStyle/>
          <a:p>
            <a:r>
              <a:rPr lang="et-EE" dirty="0" smtClean="0"/>
              <a:t>Tartu Ülikool, Margus </a:t>
            </a:r>
            <a:r>
              <a:rPr lang="et-EE" dirty="0" err="1" smtClean="0"/>
              <a:t>Pedaste</a:t>
            </a:r>
            <a:endParaRPr lang="et-EE" dirty="0"/>
          </a:p>
        </p:txBody>
      </p:sp>
      <p:sp>
        <p:nvSpPr>
          <p:cNvPr id="5" name="Slide Number Placeholder 4"/>
          <p:cNvSpPr>
            <a:spLocks noGrp="1"/>
          </p:cNvSpPr>
          <p:nvPr>
            <p:ph type="sldNum" sz="quarter" idx="11"/>
          </p:nvPr>
        </p:nvSpPr>
        <p:spPr/>
        <p:txBody>
          <a:bodyPr/>
          <a:lstStyle/>
          <a:p>
            <a:fld id="{3AFE887F-63A7-4F69-83EC-4A37863B2216}" type="slidenum">
              <a:rPr lang="et-EE" smtClean="0"/>
              <a:pPr/>
              <a:t>18</a:t>
            </a:fld>
            <a:endParaRPr lang="et-EE"/>
          </a:p>
        </p:txBody>
      </p:sp>
      <p:grpSp>
        <p:nvGrpSpPr>
          <p:cNvPr id="3" name="Group 2"/>
          <p:cNvGrpSpPr/>
          <p:nvPr/>
        </p:nvGrpSpPr>
        <p:grpSpPr>
          <a:xfrm>
            <a:off x="251520" y="1772816"/>
            <a:ext cx="9005784" cy="3714490"/>
            <a:chOff x="3829594" y="4480560"/>
            <a:chExt cx="5308058" cy="1239128"/>
          </a:xfrm>
        </p:grpSpPr>
        <p:sp>
          <p:nvSpPr>
            <p:cNvPr id="14" name="Rectangle 13"/>
            <p:cNvSpPr/>
            <p:nvPr/>
          </p:nvSpPr>
          <p:spPr>
            <a:xfrm>
              <a:off x="3829594" y="448056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disainiprobleemid</a:t>
              </a:r>
              <a:endParaRPr lang="et-EE" dirty="0">
                <a:solidFill>
                  <a:schemeClr val="tx1"/>
                </a:solidFill>
                <a:latin typeface="Times New Roman" pitchFamily="18" charset="0"/>
                <a:cs typeface="Times New Roman" pitchFamily="18" charset="0"/>
              </a:endParaRPr>
            </a:p>
          </p:txBody>
        </p:sp>
        <p:sp>
          <p:nvSpPr>
            <p:cNvPr id="15" name="Rectangle 14"/>
            <p:cNvSpPr/>
            <p:nvPr/>
          </p:nvSpPr>
          <p:spPr>
            <a:xfrm>
              <a:off x="3829594" y="5166360"/>
              <a:ext cx="1295400" cy="51911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t-EE" dirty="0" smtClean="0">
                  <a:solidFill>
                    <a:schemeClr val="tx1"/>
                  </a:solidFill>
                  <a:latin typeface="Times New Roman" pitchFamily="18" charset="0"/>
                  <a:cs typeface="Times New Roman" pitchFamily="18" charset="0"/>
                </a:rPr>
                <a:t>dilemmad</a:t>
              </a:r>
              <a:endParaRPr lang="et-EE" dirty="0">
                <a:solidFill>
                  <a:schemeClr val="tx1"/>
                </a:solidFill>
                <a:latin typeface="Times New Roman" pitchFamily="18" charset="0"/>
                <a:cs typeface="Times New Roman" pitchFamily="18" charset="0"/>
              </a:endParaRPr>
            </a:p>
          </p:txBody>
        </p:sp>
        <p:sp>
          <p:nvSpPr>
            <p:cNvPr id="18" name="TextBox 17"/>
            <p:cNvSpPr txBox="1"/>
            <p:nvPr/>
          </p:nvSpPr>
          <p:spPr>
            <a:xfrm>
              <a:off x="5269773" y="4495800"/>
              <a:ext cx="1152838" cy="585231"/>
            </a:xfrm>
            <a:prstGeom prst="rect">
              <a:avLst/>
            </a:prstGeom>
            <a:noFill/>
          </p:spPr>
          <p:txBody>
            <a:bodyPr wrap="square" rtlCol="0">
              <a:spAutoFit/>
            </a:bodyPr>
            <a:lstStyle/>
            <a:p>
              <a:r>
                <a:rPr lang="et-EE" dirty="0" smtClean="0">
                  <a:latin typeface="Times New Roman" pitchFamily="18" charset="0"/>
                  <a:cs typeface="Times New Roman" pitchFamily="18" charset="0"/>
                </a:rPr>
                <a:t>lähteandmete põhjal</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võimalike lahendite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algne väljapakkumine</a:t>
              </a:r>
              <a:endParaRPr lang="en-GB" dirty="0">
                <a:latin typeface="Times New Roman" pitchFamily="18" charset="0"/>
                <a:cs typeface="Times New Roman" pitchFamily="18" charset="0"/>
              </a:endParaRPr>
            </a:p>
          </p:txBody>
        </p:sp>
        <p:sp>
          <p:nvSpPr>
            <p:cNvPr id="19" name="TextBox 18"/>
            <p:cNvSpPr txBox="1"/>
            <p:nvPr/>
          </p:nvSpPr>
          <p:spPr>
            <a:xfrm>
              <a:off x="5269773" y="5181600"/>
              <a:ext cx="1431621" cy="473102"/>
            </a:xfrm>
            <a:prstGeom prst="rect">
              <a:avLst/>
            </a:prstGeom>
            <a:noFill/>
          </p:spPr>
          <p:txBody>
            <a:bodyPr wrap="none" rtlCol="0">
              <a:spAutoFit/>
            </a:bodyPr>
            <a:lstStyle/>
            <a:p>
              <a:r>
                <a:rPr lang="et-EE" dirty="0" smtClean="0">
                  <a:latin typeface="Times New Roman" pitchFamily="18" charset="0"/>
                  <a:cs typeface="Times New Roman" pitchFamily="18" charset="0"/>
                </a:rPr>
                <a:t>sihtrühmade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väärtuste ja hoiakute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väljaselgitamine</a:t>
              </a:r>
              <a:endParaRPr lang="en-GB" dirty="0">
                <a:latin typeface="Times New Roman" pitchFamily="18" charset="0"/>
                <a:cs typeface="Times New Roman" pitchFamily="18" charset="0"/>
              </a:endParaRPr>
            </a:p>
          </p:txBody>
        </p:sp>
        <p:sp>
          <p:nvSpPr>
            <p:cNvPr id="20" name="TextBox 19"/>
            <p:cNvSpPr txBox="1"/>
            <p:nvPr/>
          </p:nvSpPr>
          <p:spPr>
            <a:xfrm>
              <a:off x="6422611" y="4553844"/>
              <a:ext cx="756990" cy="331171"/>
            </a:xfrm>
            <a:prstGeom prst="rect">
              <a:avLst/>
            </a:prstGeom>
            <a:noFill/>
          </p:spPr>
          <p:txBody>
            <a:bodyPr wrap="none" rtlCol="0">
              <a:spAutoFit/>
            </a:bodyPr>
            <a:lstStyle/>
            <a:p>
              <a:r>
                <a:rPr lang="et-EE" dirty="0" smtClean="0">
                  <a:latin typeface="Times New Roman" pitchFamily="18" charset="0"/>
                  <a:cs typeface="Times New Roman" pitchFamily="18" charset="0"/>
                </a:rPr>
                <a:t>taustinfo</a:t>
              </a:r>
            </a:p>
            <a:p>
              <a:r>
                <a:rPr lang="et-EE" dirty="0" smtClean="0">
                  <a:latin typeface="Times New Roman" pitchFamily="18" charset="0"/>
                  <a:cs typeface="Times New Roman" pitchFamily="18" charset="0"/>
                </a:rPr>
                <a:t>kogumine</a:t>
              </a:r>
              <a:endParaRPr lang="en-GB" dirty="0">
                <a:latin typeface="Times New Roman" pitchFamily="18" charset="0"/>
                <a:cs typeface="Times New Roman" pitchFamily="18" charset="0"/>
              </a:endParaRPr>
            </a:p>
          </p:txBody>
        </p:sp>
        <p:sp>
          <p:nvSpPr>
            <p:cNvPr id="21" name="TextBox 20"/>
            <p:cNvSpPr txBox="1"/>
            <p:nvPr/>
          </p:nvSpPr>
          <p:spPr>
            <a:xfrm>
              <a:off x="6473736" y="5178385"/>
              <a:ext cx="1225727" cy="473102"/>
            </a:xfrm>
            <a:prstGeom prst="rect">
              <a:avLst/>
            </a:prstGeom>
            <a:noFill/>
          </p:spPr>
          <p:txBody>
            <a:bodyPr wrap="none" rtlCol="0">
              <a:spAutoFit/>
            </a:bodyPr>
            <a:lstStyle/>
            <a:p>
              <a:r>
                <a:rPr lang="et-EE" dirty="0" smtClean="0">
                  <a:latin typeface="Times New Roman" pitchFamily="18" charset="0"/>
                  <a:cs typeface="Times New Roman" pitchFamily="18" charset="0"/>
                </a:rPr>
                <a:t>lahendamisel</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oluliste aspektide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väljaselgitamine</a:t>
              </a:r>
              <a:endParaRPr lang="en-GB" dirty="0">
                <a:latin typeface="Times New Roman" pitchFamily="18" charset="0"/>
                <a:cs typeface="Times New Roman" pitchFamily="18" charset="0"/>
              </a:endParaRPr>
            </a:p>
          </p:txBody>
        </p:sp>
        <p:sp>
          <p:nvSpPr>
            <p:cNvPr id="22" name="TextBox 21"/>
            <p:cNvSpPr txBox="1"/>
            <p:nvPr/>
          </p:nvSpPr>
          <p:spPr>
            <a:xfrm>
              <a:off x="7086600" y="4486425"/>
              <a:ext cx="1019833" cy="473102"/>
            </a:xfrm>
            <a:prstGeom prst="rect">
              <a:avLst/>
            </a:prstGeom>
            <a:noFill/>
          </p:spPr>
          <p:txBody>
            <a:bodyPr wrap="none" rtlCol="0">
              <a:spAutoFit/>
            </a:bodyPr>
            <a:lstStyle/>
            <a:p>
              <a:r>
                <a:rPr lang="et-EE" dirty="0" smtClean="0">
                  <a:latin typeface="Times New Roman" pitchFamily="18" charset="0"/>
                  <a:cs typeface="Times New Roman" pitchFamily="18" charset="0"/>
                </a:rPr>
                <a:t>lahendusteede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ja lahendite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kaalumine</a:t>
              </a:r>
              <a:endParaRPr lang="en-GB" dirty="0">
                <a:latin typeface="Times New Roman" pitchFamily="18" charset="0"/>
                <a:cs typeface="Times New Roman" pitchFamily="18" charset="0"/>
              </a:endParaRPr>
            </a:p>
          </p:txBody>
        </p:sp>
        <p:sp>
          <p:nvSpPr>
            <p:cNvPr id="23" name="TextBox 22"/>
            <p:cNvSpPr txBox="1"/>
            <p:nvPr/>
          </p:nvSpPr>
          <p:spPr>
            <a:xfrm>
              <a:off x="7924800" y="4495800"/>
              <a:ext cx="1103067" cy="473102"/>
            </a:xfrm>
            <a:prstGeom prst="rect">
              <a:avLst/>
            </a:prstGeom>
            <a:noFill/>
          </p:spPr>
          <p:txBody>
            <a:bodyPr wrap="none" rtlCol="0">
              <a:spAutoFit/>
            </a:bodyPr>
            <a:lstStyle/>
            <a:p>
              <a:r>
                <a:rPr lang="et-EE" dirty="0" smtClean="0">
                  <a:latin typeface="Times New Roman" pitchFamily="18" charset="0"/>
                  <a:cs typeface="Times New Roman" pitchFamily="18" charset="0"/>
                </a:rPr>
                <a:t>lahendite välja-</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töötamine ja</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testimine</a:t>
              </a:r>
              <a:endParaRPr lang="en-GB" dirty="0">
                <a:latin typeface="Times New Roman" pitchFamily="18" charset="0"/>
                <a:cs typeface="Times New Roman" pitchFamily="18" charset="0"/>
              </a:endParaRPr>
            </a:p>
          </p:txBody>
        </p:sp>
        <p:sp>
          <p:nvSpPr>
            <p:cNvPr id="24" name="TextBox 23"/>
            <p:cNvSpPr txBox="1"/>
            <p:nvPr/>
          </p:nvSpPr>
          <p:spPr>
            <a:xfrm>
              <a:off x="7522040" y="5104656"/>
              <a:ext cx="1615612" cy="615032"/>
            </a:xfrm>
            <a:prstGeom prst="rect">
              <a:avLst/>
            </a:prstGeom>
            <a:noFill/>
          </p:spPr>
          <p:txBody>
            <a:bodyPr wrap="none" rtlCol="0">
              <a:spAutoFit/>
            </a:bodyPr>
            <a:lstStyle/>
            <a:p>
              <a:r>
                <a:rPr lang="et-EE" dirty="0" smtClean="0">
                  <a:latin typeface="Times New Roman" pitchFamily="18" charset="0"/>
                  <a:cs typeface="Times New Roman" pitchFamily="18" charset="0"/>
                </a:rPr>
                <a:t>kompromissi leidmine</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aspektide olulisust ning</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sihtrühmade väärtusi ja</a:t>
              </a:r>
              <a:br>
                <a:rPr lang="et-EE" dirty="0" smtClean="0">
                  <a:latin typeface="Times New Roman" pitchFamily="18" charset="0"/>
                  <a:cs typeface="Times New Roman" pitchFamily="18" charset="0"/>
                </a:rPr>
              </a:br>
              <a:r>
                <a:rPr lang="et-EE" dirty="0" smtClean="0">
                  <a:latin typeface="Times New Roman" pitchFamily="18" charset="0"/>
                  <a:cs typeface="Times New Roman" pitchFamily="18" charset="0"/>
                </a:rPr>
                <a:t>hoiakuid arvestades</a:t>
              </a:r>
              <a:endParaRPr lang="en-GB" dirty="0">
                <a:latin typeface="Times New Roman" pitchFamily="18" charset="0"/>
                <a:cs typeface="Times New Roman" pitchFamily="18" charset="0"/>
              </a:endParaRPr>
            </a:p>
          </p:txBody>
        </p:sp>
      </p:grpSp>
    </p:spTree>
    <p:extLst>
      <p:ext uri="{BB962C8B-B14F-4D97-AF65-F5344CB8AC3E}">
        <p14:creationId xmlns:p14="http://schemas.microsoft.com/office/powerpoint/2010/main" val="70409007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9357" y="4509120"/>
            <a:ext cx="6775091" cy="1341676"/>
          </a:xfrm>
        </p:spPr>
        <p:txBody>
          <a:bodyPr>
            <a:noAutofit/>
          </a:bodyPr>
          <a:lstStyle/>
          <a:p>
            <a:pPr algn="r"/>
            <a:r>
              <a:rPr lang="et-EE" sz="3600" b="1" dirty="0" smtClean="0"/>
              <a:t>Uurimisküsimus ja hüpotees, nende sõnastamine</a:t>
            </a:r>
            <a:endParaRPr lang="en-GB" sz="3600" b="1"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19</a:t>
            </a:fld>
            <a:endParaRPr lang="et-EE" dirty="0"/>
          </a:p>
        </p:txBody>
      </p:sp>
    </p:spTree>
    <p:extLst>
      <p:ext uri="{BB962C8B-B14F-4D97-AF65-F5344CB8AC3E}">
        <p14:creationId xmlns:p14="http://schemas.microsoft.com/office/powerpoint/2010/main" val="20271160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Kava</a:t>
            </a:r>
            <a:endParaRPr lang="en-GB" sz="3200" b="1" dirty="0"/>
          </a:p>
        </p:txBody>
      </p:sp>
      <p:sp>
        <p:nvSpPr>
          <p:cNvPr id="3" name="Content Placeholder 2"/>
          <p:cNvSpPr>
            <a:spLocks noGrp="1"/>
          </p:cNvSpPr>
          <p:nvPr>
            <p:ph idx="1"/>
          </p:nvPr>
        </p:nvSpPr>
        <p:spPr>
          <a:xfrm>
            <a:off x="1403648" y="1484784"/>
            <a:ext cx="7056784" cy="4752528"/>
          </a:xfrm>
        </p:spPr>
        <p:txBody>
          <a:bodyPr>
            <a:normAutofit/>
          </a:bodyPr>
          <a:lstStyle/>
          <a:p>
            <a:pPr marL="457200" indent="-457200">
              <a:buFont typeface="+mj-lt"/>
              <a:buAutoNum type="arabicPeriod"/>
            </a:pPr>
            <a:r>
              <a:rPr lang="et-EE" sz="2400" dirty="0" smtClean="0"/>
              <a:t>Milleks üldse uurida?</a:t>
            </a:r>
          </a:p>
          <a:p>
            <a:pPr marL="457200" indent="-457200">
              <a:buFont typeface="+mj-lt"/>
              <a:buAutoNum type="arabicPeriod"/>
            </a:pPr>
            <a:r>
              <a:rPr lang="et-EE" sz="2400" dirty="0" smtClean="0"/>
              <a:t>Mis on kvantitatiivne, kvalitatiivne ja kombineeritud uuring?</a:t>
            </a:r>
          </a:p>
          <a:p>
            <a:pPr marL="457200" indent="-457200">
              <a:buFont typeface="+mj-lt"/>
              <a:buAutoNum type="arabicPeriod"/>
            </a:pPr>
            <a:r>
              <a:rPr lang="et-EE" sz="2400" dirty="0" smtClean="0"/>
              <a:t>Mis on probleem? Millseid probleemi liike võib eristada ja kuidas probleeme lahendada?</a:t>
            </a:r>
            <a:endParaRPr lang="et-EE" sz="2200" dirty="0" smtClean="0"/>
          </a:p>
          <a:p>
            <a:pPr marL="457200" indent="-457200">
              <a:buFont typeface="+mj-lt"/>
              <a:buAutoNum type="arabicPeriod"/>
            </a:pPr>
            <a:r>
              <a:rPr lang="et-EE" sz="2400" dirty="0" smtClean="0"/>
              <a:t>Mis on uurimisküsimus ja hüpotees? Kuidas neid sõnastada ja nende headust hinnata?</a:t>
            </a:r>
            <a:endParaRPr lang="et-EE" sz="2400" dirty="0"/>
          </a:p>
          <a:p>
            <a:pPr marL="457200" indent="-457200">
              <a:buFont typeface="+mj-lt"/>
              <a:buAutoNum type="arabicPeriod"/>
            </a:pPr>
            <a:r>
              <a:rPr lang="et-EE" sz="2400" dirty="0" smtClean="0"/>
              <a:t>Küsimused ja arutelu</a:t>
            </a:r>
          </a:p>
        </p:txBody>
      </p:sp>
      <p:sp>
        <p:nvSpPr>
          <p:cNvPr id="5" name="Slide Number Placeholder 4"/>
          <p:cNvSpPr>
            <a:spLocks noGrp="1"/>
          </p:cNvSpPr>
          <p:nvPr>
            <p:ph type="sldNum" sz="quarter" idx="12"/>
          </p:nvPr>
        </p:nvSpPr>
        <p:spPr/>
        <p:txBody>
          <a:bodyPr/>
          <a:lstStyle/>
          <a:p>
            <a:fld id="{5A4D0617-0E67-4722-BF70-32AD8983E014}" type="slidenum">
              <a:rPr lang="et-EE" smtClean="0"/>
              <a:pPr/>
              <a:t>2</a:t>
            </a:fld>
            <a:endParaRPr lang="et-EE"/>
          </a:p>
        </p:txBody>
      </p:sp>
    </p:spTree>
    <p:extLst>
      <p:ext uri="{BB962C8B-B14F-4D97-AF65-F5344CB8AC3E}">
        <p14:creationId xmlns:p14="http://schemas.microsoft.com/office/powerpoint/2010/main" val="49347779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Uurimisküsimus</a:t>
            </a:r>
            <a:endParaRPr lang="en-GB" sz="3200" b="1" dirty="0"/>
          </a:p>
        </p:txBody>
      </p:sp>
      <p:sp>
        <p:nvSpPr>
          <p:cNvPr id="3" name="Content Placeholder 2"/>
          <p:cNvSpPr>
            <a:spLocks noGrp="1"/>
          </p:cNvSpPr>
          <p:nvPr>
            <p:ph idx="1"/>
          </p:nvPr>
        </p:nvSpPr>
        <p:spPr>
          <a:xfrm>
            <a:off x="1403648" y="1484784"/>
            <a:ext cx="7056784" cy="4752528"/>
          </a:xfrm>
        </p:spPr>
        <p:txBody>
          <a:bodyPr>
            <a:normAutofit lnSpcReduction="10000"/>
          </a:bodyPr>
          <a:lstStyle/>
          <a:p>
            <a:r>
              <a:rPr lang="et-EE" sz="2400" b="1" u="sng" dirty="0"/>
              <a:t>K</a:t>
            </a:r>
            <a:r>
              <a:rPr lang="et-EE" sz="2400" b="1" u="sng" dirty="0" smtClean="0"/>
              <a:t>üsi</a:t>
            </a:r>
            <a:r>
              <a:rPr lang="et-EE" sz="2400" dirty="0" smtClean="0"/>
              <a:t>lause</a:t>
            </a:r>
            <a:r>
              <a:rPr lang="et-EE" sz="2400" dirty="0"/>
              <a:t>, milles on nimetatud </a:t>
            </a:r>
            <a:r>
              <a:rPr lang="et-EE" sz="2400" b="1" u="sng" dirty="0" smtClean="0"/>
              <a:t>uurimisobjekti </a:t>
            </a:r>
            <a:r>
              <a:rPr lang="et-EE" sz="2400" b="1" u="sng" dirty="0"/>
              <a:t>uuritav tunnus</a:t>
            </a:r>
            <a:r>
              <a:rPr lang="et-EE" sz="2400" dirty="0"/>
              <a:t> </a:t>
            </a:r>
            <a:r>
              <a:rPr lang="et-EE" sz="2400" dirty="0" smtClean="0"/>
              <a:t>ja </a:t>
            </a:r>
            <a:r>
              <a:rPr lang="et-EE" sz="2400" b="1" u="sng" dirty="0"/>
              <a:t>mõjutegur</a:t>
            </a:r>
            <a:r>
              <a:rPr lang="et-EE" sz="2400" dirty="0"/>
              <a:t> (mitte alati) </a:t>
            </a:r>
            <a:r>
              <a:rPr lang="et-EE" sz="2400" dirty="0" smtClean="0"/>
              <a:t>ning </a:t>
            </a:r>
            <a:r>
              <a:rPr lang="et-EE" sz="2400" dirty="0"/>
              <a:t>seda viisil, mis võimaldab leida küsimusele vastuse uuringu abil (mõõdetaval </a:t>
            </a:r>
            <a:r>
              <a:rPr lang="et-EE" sz="2400" dirty="0" smtClean="0"/>
              <a:t>või kirjeldataval kujul)</a:t>
            </a:r>
          </a:p>
          <a:p>
            <a:pPr marL="0" indent="0">
              <a:buNone/>
            </a:pPr>
            <a:endParaRPr lang="et-EE" sz="2400" dirty="0"/>
          </a:p>
          <a:p>
            <a:r>
              <a:rPr lang="et-EE" sz="2400" dirty="0"/>
              <a:t>Hindame: </a:t>
            </a:r>
            <a:r>
              <a:rPr lang="et-EE" sz="2400" dirty="0" smtClean="0"/>
              <a:t>sõnastus (täpsus, selgus), uuritav tunnus (uurimisobjekt), </a:t>
            </a:r>
            <a:r>
              <a:rPr lang="et-EE" sz="2400" dirty="0"/>
              <a:t>mõjutegur (mitte alati), </a:t>
            </a:r>
            <a:r>
              <a:rPr lang="et-EE" sz="2400" dirty="0" smtClean="0"/>
              <a:t>vastavus probleemile (eesmärgile)</a:t>
            </a:r>
          </a:p>
          <a:p>
            <a:r>
              <a:rPr lang="et-EE" sz="2400" dirty="0"/>
              <a:t>Näide: </a:t>
            </a:r>
            <a:r>
              <a:rPr lang="et-EE" sz="2400" i="1" dirty="0"/>
              <a:t>Kuidas muutub taimede biomassi juurdekasv ajas sõltuvalt kasvupinnasesse selle mahu kohta lisatavast lämmastikväetise kogusest?</a:t>
            </a:r>
            <a:endParaRPr lang="en-GB" sz="2400"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20</a:t>
            </a:fld>
            <a:endParaRPr lang="et-EE"/>
          </a:p>
        </p:txBody>
      </p:sp>
    </p:spTree>
    <p:extLst>
      <p:ext uri="{BB962C8B-B14F-4D97-AF65-F5344CB8AC3E}">
        <p14:creationId xmlns:p14="http://schemas.microsoft.com/office/powerpoint/2010/main" val="153815087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Hüpotees</a:t>
            </a:r>
            <a:endParaRPr lang="en-GB" sz="3200" b="1" dirty="0"/>
          </a:p>
        </p:txBody>
      </p:sp>
      <p:sp>
        <p:nvSpPr>
          <p:cNvPr id="3" name="Content Placeholder 2"/>
          <p:cNvSpPr>
            <a:spLocks noGrp="1"/>
          </p:cNvSpPr>
          <p:nvPr>
            <p:ph idx="1"/>
          </p:nvPr>
        </p:nvSpPr>
        <p:spPr>
          <a:xfrm>
            <a:off x="1403648" y="1484784"/>
            <a:ext cx="7056784" cy="4752528"/>
          </a:xfrm>
        </p:spPr>
        <p:txBody>
          <a:bodyPr>
            <a:normAutofit fontScale="92500" lnSpcReduction="10000"/>
          </a:bodyPr>
          <a:lstStyle/>
          <a:p>
            <a:r>
              <a:rPr lang="et-EE" sz="2400" dirty="0" smtClean="0"/>
              <a:t>Taustinfole </a:t>
            </a:r>
            <a:r>
              <a:rPr lang="et-EE" sz="2400" dirty="0"/>
              <a:t>ja eelteadmistele tuginev </a:t>
            </a:r>
            <a:r>
              <a:rPr lang="et-EE" sz="2400" b="1" u="sng" dirty="0" smtClean="0"/>
              <a:t>oletus</a:t>
            </a:r>
            <a:r>
              <a:rPr lang="et-EE" sz="2400" dirty="0" smtClean="0"/>
              <a:t> (seosest uuritavate tunnuste vahel), </a:t>
            </a:r>
            <a:r>
              <a:rPr lang="et-EE" sz="2400" dirty="0"/>
              <a:t>mis sobib uurimisküsimuse </a:t>
            </a:r>
            <a:r>
              <a:rPr lang="et-EE" sz="2400" dirty="0" smtClean="0"/>
              <a:t>vastuseks (sõnastatakse siis, kui uurimisküsimus on vastav – saab varasemate uuringute ja/või taustinfo põhjal sõnastada oletuse)</a:t>
            </a:r>
            <a:endParaRPr lang="et-EE" sz="2400" dirty="0"/>
          </a:p>
          <a:p>
            <a:pPr marL="0" indent="0">
              <a:buNone/>
            </a:pPr>
            <a:endParaRPr lang="et-EE" sz="2400" dirty="0"/>
          </a:p>
          <a:p>
            <a:r>
              <a:rPr lang="et-EE" sz="2400" dirty="0" smtClean="0"/>
              <a:t>Hindame: sõnastus (täpsus, selgus), uuritav tunnus (uurimisobjekt), mõjutegur, oletatav seos, vastavus uurimisküsimusele ja/või probleemile (eesmärgile)</a:t>
            </a:r>
          </a:p>
          <a:p>
            <a:r>
              <a:rPr lang="et-EE" sz="2400" dirty="0" smtClean="0"/>
              <a:t>Näide</a:t>
            </a:r>
            <a:r>
              <a:rPr lang="et-EE" sz="2400" dirty="0"/>
              <a:t>: </a:t>
            </a:r>
            <a:r>
              <a:rPr lang="et-EE" sz="2400" i="1" dirty="0"/>
              <a:t>Lämmastikväetise koguse suurendamisel suureneb taimede biomassi juurdekasv ajas</a:t>
            </a:r>
            <a:r>
              <a:rPr lang="et-EE" sz="2400" dirty="0"/>
              <a:t>.</a:t>
            </a:r>
            <a:endParaRPr lang="en-GB" sz="2400"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21</a:t>
            </a:fld>
            <a:endParaRPr lang="et-EE"/>
          </a:p>
        </p:txBody>
      </p:sp>
    </p:spTree>
    <p:extLst>
      <p:ext uri="{BB962C8B-B14F-4D97-AF65-F5344CB8AC3E}">
        <p14:creationId xmlns:p14="http://schemas.microsoft.com/office/powerpoint/2010/main" val="40859067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2420888"/>
            <a:ext cx="6775091" cy="1989748"/>
          </a:xfrm>
        </p:spPr>
        <p:txBody>
          <a:bodyPr>
            <a:noAutofit/>
          </a:bodyPr>
          <a:lstStyle/>
          <a:p>
            <a:r>
              <a:rPr lang="et-EE" sz="4400" b="1" dirty="0" smtClean="0"/>
              <a:t>Aitäh!</a:t>
            </a:r>
            <a:br>
              <a:rPr lang="et-EE" sz="4400" b="1" dirty="0" smtClean="0"/>
            </a:br>
            <a:r>
              <a:rPr lang="et-EE" sz="4400" dirty="0" smtClean="0"/>
              <a:t>Küsimused ja arutelu...</a:t>
            </a:r>
            <a:endParaRPr lang="en-GB" sz="4400" dirty="0"/>
          </a:p>
        </p:txBody>
      </p:sp>
      <p:sp>
        <p:nvSpPr>
          <p:cNvPr id="3" name="Subtitle 2"/>
          <p:cNvSpPr>
            <a:spLocks noGrp="1"/>
          </p:cNvSpPr>
          <p:nvPr>
            <p:ph type="subTitle" idx="1"/>
          </p:nvPr>
        </p:nvSpPr>
        <p:spPr>
          <a:xfrm>
            <a:off x="1942416" y="4777380"/>
            <a:ext cx="6600451" cy="1357709"/>
          </a:xfrm>
        </p:spPr>
        <p:txBody>
          <a:bodyPr>
            <a:noAutofit/>
          </a:bodyPr>
          <a:lstStyle/>
          <a:p>
            <a:r>
              <a:rPr lang="et-EE" sz="2400" dirty="0" smtClean="0"/>
              <a:t>Margus Pedaste</a:t>
            </a:r>
          </a:p>
          <a:p>
            <a:r>
              <a:rPr lang="et-EE" sz="2400" dirty="0" smtClean="0">
                <a:hlinkClick r:id="rId2"/>
              </a:rPr>
              <a:t>Margus.Pedaste@ut.ee</a:t>
            </a:r>
            <a:endParaRPr lang="et-EE" sz="2400" dirty="0" smtClean="0"/>
          </a:p>
          <a:p>
            <a:r>
              <a:rPr lang="et-EE" sz="2400" dirty="0" smtClean="0">
                <a:hlinkClick r:id="rId3"/>
              </a:rPr>
              <a:t>www.ut.ee/pedaste</a:t>
            </a:r>
            <a:endParaRPr lang="en-GB" sz="2400"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22</a:t>
            </a:fld>
            <a:endParaRPr lang="et-EE" dirty="0"/>
          </a:p>
        </p:txBody>
      </p:sp>
      <p:pic>
        <p:nvPicPr>
          <p:cNvPr id="6" name="Picture 5" descr="TY_logo_ring_jooneta_sinine.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96336" y="404664"/>
            <a:ext cx="999744" cy="1027176"/>
          </a:xfrm>
          <a:prstGeom prst="rect">
            <a:avLst/>
          </a:prstGeom>
        </p:spPr>
      </p:pic>
    </p:spTree>
    <p:extLst>
      <p:ext uri="{BB962C8B-B14F-4D97-AF65-F5344CB8AC3E}">
        <p14:creationId xmlns:p14="http://schemas.microsoft.com/office/powerpoint/2010/main" val="36309256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9357" y="4509120"/>
            <a:ext cx="6775091" cy="1341676"/>
          </a:xfrm>
        </p:spPr>
        <p:txBody>
          <a:bodyPr>
            <a:noAutofit/>
          </a:bodyPr>
          <a:lstStyle/>
          <a:p>
            <a:pPr algn="r"/>
            <a:r>
              <a:rPr lang="et-EE" sz="3600" b="1" dirty="0" smtClean="0"/>
              <a:t>Milleks üldse uurida?</a:t>
            </a:r>
            <a:endParaRPr lang="en-GB" sz="3600" b="1"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3</a:t>
            </a:fld>
            <a:endParaRPr lang="et-EE" dirty="0"/>
          </a:p>
        </p:txBody>
      </p:sp>
    </p:spTree>
    <p:extLst>
      <p:ext uri="{BB962C8B-B14F-4D97-AF65-F5344CB8AC3E}">
        <p14:creationId xmlns:p14="http://schemas.microsoft.com/office/powerpoint/2010/main" val="70983837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Milleks uurida?</a:t>
            </a:r>
            <a:endParaRPr lang="en-GB" sz="3200" b="1" dirty="0"/>
          </a:p>
        </p:txBody>
      </p:sp>
      <p:sp>
        <p:nvSpPr>
          <p:cNvPr id="3" name="Content Placeholder 2"/>
          <p:cNvSpPr>
            <a:spLocks noGrp="1"/>
          </p:cNvSpPr>
          <p:nvPr>
            <p:ph idx="1"/>
          </p:nvPr>
        </p:nvSpPr>
        <p:spPr>
          <a:xfrm>
            <a:off x="1403648" y="1484784"/>
            <a:ext cx="7056784" cy="4752528"/>
          </a:xfrm>
        </p:spPr>
        <p:txBody>
          <a:bodyPr>
            <a:normAutofit/>
          </a:bodyPr>
          <a:lstStyle/>
          <a:p>
            <a:pPr marL="457200" indent="-457200">
              <a:buFont typeface="+mj-lt"/>
              <a:buAutoNum type="arabicPeriod"/>
            </a:pPr>
            <a:r>
              <a:rPr lang="et-EE" sz="2400" b="1" u="sng" dirty="0" smtClean="0"/>
              <a:t>Uudishimust</a:t>
            </a:r>
            <a:r>
              <a:rPr lang="et-EE" sz="2400" dirty="0" smtClean="0"/>
              <a:t> – soovist lahendada mingi probleem, leida </a:t>
            </a:r>
            <a:r>
              <a:rPr lang="et-EE" sz="2400" dirty="0"/>
              <a:t>uusi </a:t>
            </a:r>
            <a:r>
              <a:rPr lang="et-EE" sz="2400" dirty="0" smtClean="0"/>
              <a:t>lahendusi, </a:t>
            </a:r>
            <a:r>
              <a:rPr lang="et-EE" sz="2400" dirty="0"/>
              <a:t>ideid, mõista </a:t>
            </a:r>
            <a:r>
              <a:rPr lang="et-EE" sz="2400" dirty="0" smtClean="0"/>
              <a:t>midagi, kirjeldada, võrrelda, hinnata</a:t>
            </a:r>
          </a:p>
          <a:p>
            <a:pPr marL="457200" indent="-457200">
              <a:buFont typeface="+mj-lt"/>
              <a:buAutoNum type="arabicPeriod"/>
            </a:pPr>
            <a:r>
              <a:rPr lang="et-EE" sz="2400" b="1" u="sng" dirty="0" smtClean="0"/>
              <a:t>Vajadusest</a:t>
            </a:r>
            <a:r>
              <a:rPr lang="et-EE" sz="2400" dirty="0" smtClean="0"/>
              <a:t> – mõni probleem suisa vajab lahendamist (paljudega võib tegeleda, aga ei pea), mõnikord on meil hea idee, mida keegi ei usu või mille puhul me ise ka tea, kas see ikka nii on</a:t>
            </a:r>
          </a:p>
          <a:p>
            <a:pPr marL="457200" indent="-457200">
              <a:buFont typeface="+mj-lt"/>
              <a:buAutoNum type="arabicPeriod"/>
            </a:pPr>
            <a:endParaRPr lang="et-EE" sz="2400" dirty="0"/>
          </a:p>
          <a:p>
            <a:pPr marL="0" indent="0">
              <a:buNone/>
            </a:pPr>
            <a:r>
              <a:rPr lang="et-EE" sz="2400" dirty="0" smtClean="0"/>
              <a:t>Uuring peaks võimaldama saada võimalikult </a:t>
            </a:r>
            <a:r>
              <a:rPr lang="et-EE" sz="2400" b="1" dirty="0" smtClean="0"/>
              <a:t>usaldusväärse vastuse</a:t>
            </a:r>
            <a:r>
              <a:rPr lang="et-EE" sz="2400" dirty="0" smtClean="0"/>
              <a:t> mingile küsimusele.</a:t>
            </a:r>
          </a:p>
        </p:txBody>
      </p:sp>
      <p:sp>
        <p:nvSpPr>
          <p:cNvPr id="5" name="Slide Number Placeholder 4"/>
          <p:cNvSpPr>
            <a:spLocks noGrp="1"/>
          </p:cNvSpPr>
          <p:nvPr>
            <p:ph type="sldNum" sz="quarter" idx="12"/>
          </p:nvPr>
        </p:nvSpPr>
        <p:spPr/>
        <p:txBody>
          <a:bodyPr/>
          <a:lstStyle/>
          <a:p>
            <a:fld id="{5A4D0617-0E67-4722-BF70-32AD8983E014}" type="slidenum">
              <a:rPr lang="et-EE" smtClean="0"/>
              <a:pPr/>
              <a:t>4</a:t>
            </a:fld>
            <a:endParaRPr lang="et-EE"/>
          </a:p>
        </p:txBody>
      </p:sp>
    </p:spTree>
    <p:extLst>
      <p:ext uri="{BB962C8B-B14F-4D97-AF65-F5344CB8AC3E}">
        <p14:creationId xmlns:p14="http://schemas.microsoft.com/office/powerpoint/2010/main" val="5148880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Mida arvestada?</a:t>
            </a:r>
            <a:endParaRPr lang="en-GB" sz="3200" b="1" dirty="0"/>
          </a:p>
        </p:txBody>
      </p:sp>
      <p:sp>
        <p:nvSpPr>
          <p:cNvPr id="3" name="Content Placeholder 2"/>
          <p:cNvSpPr>
            <a:spLocks noGrp="1"/>
          </p:cNvSpPr>
          <p:nvPr>
            <p:ph idx="1"/>
          </p:nvPr>
        </p:nvSpPr>
        <p:spPr>
          <a:xfrm>
            <a:off x="1403648" y="1484784"/>
            <a:ext cx="7056784" cy="4752528"/>
          </a:xfrm>
        </p:spPr>
        <p:txBody>
          <a:bodyPr>
            <a:normAutofit/>
          </a:bodyPr>
          <a:lstStyle/>
          <a:p>
            <a:pPr marL="0" indent="0">
              <a:buNone/>
            </a:pPr>
            <a:r>
              <a:rPr lang="et-EE" sz="2400" dirty="0" smtClean="0"/>
              <a:t>Uuring olgu...</a:t>
            </a:r>
          </a:p>
          <a:p>
            <a:pPr>
              <a:buFont typeface="Wingdings" charset="2"/>
              <a:buChar char="ü"/>
            </a:pPr>
            <a:r>
              <a:rPr lang="et-EE" sz="2400" dirty="0" smtClean="0"/>
              <a:t>relevantne (uudne, vajalik, kellele?)</a:t>
            </a:r>
          </a:p>
          <a:p>
            <a:pPr>
              <a:buFont typeface="Wingdings" charset="2"/>
              <a:buChar char="ü"/>
            </a:pPr>
            <a:r>
              <a:rPr lang="et-EE" sz="2400" dirty="0" smtClean="0"/>
              <a:t>kinnistatud teadusharus (täidame lünka)</a:t>
            </a:r>
          </a:p>
          <a:p>
            <a:pPr>
              <a:buFont typeface="Wingdings" charset="2"/>
              <a:buChar char="ü"/>
            </a:pPr>
            <a:r>
              <a:rPr lang="et-EE" sz="2400" dirty="0" smtClean="0"/>
              <a:t>täpne ja fokusseeritud (mida, kuidas ja miks?)</a:t>
            </a:r>
          </a:p>
        </p:txBody>
      </p:sp>
      <p:sp>
        <p:nvSpPr>
          <p:cNvPr id="5" name="Slide Number Placeholder 4"/>
          <p:cNvSpPr>
            <a:spLocks noGrp="1"/>
          </p:cNvSpPr>
          <p:nvPr>
            <p:ph type="sldNum" sz="quarter" idx="12"/>
          </p:nvPr>
        </p:nvSpPr>
        <p:spPr/>
        <p:txBody>
          <a:bodyPr/>
          <a:lstStyle/>
          <a:p>
            <a:fld id="{5A4D0617-0E67-4722-BF70-32AD8983E014}" type="slidenum">
              <a:rPr lang="et-EE" smtClean="0"/>
              <a:pPr/>
              <a:t>5</a:t>
            </a:fld>
            <a:endParaRPr lang="et-EE"/>
          </a:p>
        </p:txBody>
      </p:sp>
    </p:spTree>
    <p:extLst>
      <p:ext uri="{BB962C8B-B14F-4D97-AF65-F5344CB8AC3E}">
        <p14:creationId xmlns:p14="http://schemas.microsoft.com/office/powerpoint/2010/main" val="354029027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9357" y="4509120"/>
            <a:ext cx="6775091" cy="1341676"/>
          </a:xfrm>
        </p:spPr>
        <p:txBody>
          <a:bodyPr>
            <a:noAutofit/>
          </a:bodyPr>
          <a:lstStyle/>
          <a:p>
            <a:pPr algn="r"/>
            <a:r>
              <a:rPr lang="et-EE" sz="3600" b="1" dirty="0" smtClean="0"/>
              <a:t>Kvantitatiivne</a:t>
            </a:r>
            <a:r>
              <a:rPr lang="et-EE" sz="3600" b="1" dirty="0"/>
              <a:t>, kvalitatiivne ja kombineeritud uuringudisain </a:t>
            </a:r>
            <a:endParaRPr lang="en-GB" sz="3600" b="1"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6</a:t>
            </a:fld>
            <a:endParaRPr lang="et-EE" dirty="0"/>
          </a:p>
        </p:txBody>
      </p:sp>
    </p:spTree>
    <p:extLst>
      <p:ext uri="{BB962C8B-B14F-4D97-AF65-F5344CB8AC3E}">
        <p14:creationId xmlns:p14="http://schemas.microsoft.com/office/powerpoint/2010/main" val="11362070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Kvalitatiivne vs kvantitatiivne</a:t>
            </a:r>
            <a:endParaRPr lang="en-GB" sz="3200" b="1" dirty="0"/>
          </a:p>
        </p:txBody>
      </p:sp>
      <p:sp>
        <p:nvSpPr>
          <p:cNvPr id="3" name="Content Placeholder 2"/>
          <p:cNvSpPr>
            <a:spLocks noGrp="1"/>
          </p:cNvSpPr>
          <p:nvPr>
            <p:ph idx="1"/>
          </p:nvPr>
        </p:nvSpPr>
        <p:spPr>
          <a:xfrm>
            <a:off x="1403648" y="1484784"/>
            <a:ext cx="3384376" cy="3384376"/>
          </a:xfrm>
        </p:spPr>
        <p:txBody>
          <a:bodyPr>
            <a:normAutofit/>
          </a:bodyPr>
          <a:lstStyle/>
          <a:p>
            <a:r>
              <a:rPr lang="et-EE" sz="2400" dirty="0" smtClean="0"/>
              <a:t>millegi mõistmiseks</a:t>
            </a:r>
            <a:endParaRPr lang="et-EE" sz="2400" dirty="0"/>
          </a:p>
          <a:p>
            <a:r>
              <a:rPr lang="et-EE" sz="2400" dirty="0" smtClean="0"/>
              <a:t>subjektiivne</a:t>
            </a:r>
          </a:p>
          <a:p>
            <a:r>
              <a:rPr lang="et-EE" sz="2400" dirty="0" smtClean="0"/>
              <a:t>tõlgendustele tuginev</a:t>
            </a:r>
          </a:p>
          <a:p>
            <a:r>
              <a:rPr lang="et-EE" sz="2400" dirty="0" smtClean="0"/>
              <a:t>induktiivne</a:t>
            </a:r>
          </a:p>
          <a:p>
            <a:r>
              <a:rPr lang="et-EE" sz="2400" dirty="0" smtClean="0"/>
              <a:t>detailidele keskenduv</a:t>
            </a:r>
          </a:p>
        </p:txBody>
      </p:sp>
      <p:sp>
        <p:nvSpPr>
          <p:cNvPr id="5" name="Slide Number Placeholder 4"/>
          <p:cNvSpPr>
            <a:spLocks noGrp="1"/>
          </p:cNvSpPr>
          <p:nvPr>
            <p:ph type="sldNum" sz="quarter" idx="12"/>
          </p:nvPr>
        </p:nvSpPr>
        <p:spPr/>
        <p:txBody>
          <a:bodyPr/>
          <a:lstStyle/>
          <a:p>
            <a:fld id="{5A4D0617-0E67-4722-BF70-32AD8983E014}" type="slidenum">
              <a:rPr lang="et-EE" smtClean="0"/>
              <a:pPr/>
              <a:t>7</a:t>
            </a:fld>
            <a:endParaRPr lang="et-EE"/>
          </a:p>
        </p:txBody>
      </p:sp>
      <p:sp>
        <p:nvSpPr>
          <p:cNvPr id="6" name="Content Placeholder 2"/>
          <p:cNvSpPr txBox="1">
            <a:spLocks/>
          </p:cNvSpPr>
          <p:nvPr/>
        </p:nvSpPr>
        <p:spPr>
          <a:xfrm>
            <a:off x="5004048" y="1484784"/>
            <a:ext cx="3744416" cy="338437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t-EE" sz="2400" dirty="0" smtClean="0"/>
              <a:t>millegi </a:t>
            </a:r>
            <a:r>
              <a:rPr lang="et-EE" sz="2400" dirty="0" smtClean="0"/>
              <a:t>tõestamiseks</a:t>
            </a:r>
            <a:endParaRPr lang="et-EE" sz="2400" dirty="0"/>
          </a:p>
          <a:p>
            <a:r>
              <a:rPr lang="et-EE" sz="2400" dirty="0" smtClean="0"/>
              <a:t>objektiivne</a:t>
            </a:r>
          </a:p>
          <a:p>
            <a:r>
              <a:rPr lang="et-EE" sz="2400" dirty="0" smtClean="0"/>
              <a:t>põhjuslikele seostele tuginev</a:t>
            </a:r>
          </a:p>
          <a:p>
            <a:r>
              <a:rPr lang="et-EE" sz="2400" dirty="0" smtClean="0"/>
              <a:t>deduktiivne</a:t>
            </a:r>
          </a:p>
          <a:p>
            <a:r>
              <a:rPr lang="et-EE" sz="2400" dirty="0" smtClean="0"/>
              <a:t>üldistusele orienteeritud</a:t>
            </a:r>
          </a:p>
        </p:txBody>
      </p:sp>
      <p:sp>
        <p:nvSpPr>
          <p:cNvPr id="7" name="Content Placeholder 2"/>
          <p:cNvSpPr txBox="1">
            <a:spLocks/>
          </p:cNvSpPr>
          <p:nvPr/>
        </p:nvSpPr>
        <p:spPr>
          <a:xfrm>
            <a:off x="1403648" y="4869160"/>
            <a:ext cx="7056784" cy="1656184"/>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t-EE" sz="2400" dirty="0" smtClean="0"/>
              <a:t>Mõlemad on </a:t>
            </a:r>
            <a:r>
              <a:rPr lang="et-EE" sz="2400" b="1" u="sng" dirty="0" smtClean="0"/>
              <a:t>teaduslikud lähenemised</a:t>
            </a:r>
            <a:r>
              <a:rPr lang="et-EE" sz="2400" dirty="0" smtClean="0"/>
              <a:t>, mille puhul on oluline teoreetiline alus ja usaldusväärsuse tagamine.</a:t>
            </a:r>
          </a:p>
          <a:p>
            <a:pPr marL="0" indent="0" algn="ctr">
              <a:buFont typeface="Wingdings 3" charset="2"/>
              <a:buNone/>
            </a:pPr>
            <a:r>
              <a:rPr lang="et-EE" sz="2400" dirty="0" smtClean="0"/>
              <a:t>Probleemi lahendamiseks sageli vaja kombineerida.</a:t>
            </a:r>
          </a:p>
        </p:txBody>
      </p:sp>
    </p:spTree>
    <p:extLst>
      <p:ext uri="{BB962C8B-B14F-4D97-AF65-F5344CB8AC3E}">
        <p14:creationId xmlns:p14="http://schemas.microsoft.com/office/powerpoint/2010/main" val="19388071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16658"/>
          </a:xfrm>
        </p:spPr>
        <p:txBody>
          <a:bodyPr>
            <a:normAutofit/>
          </a:bodyPr>
          <a:lstStyle/>
          <a:p>
            <a:r>
              <a:rPr lang="et-EE" sz="3200" b="1" dirty="0" smtClean="0"/>
              <a:t>Kvalitatiivne ja kvantitatiivne</a:t>
            </a:r>
            <a:endParaRPr lang="en-GB" sz="3200" b="1" dirty="0"/>
          </a:p>
        </p:txBody>
      </p:sp>
      <p:sp>
        <p:nvSpPr>
          <p:cNvPr id="3" name="Content Placeholder 2"/>
          <p:cNvSpPr>
            <a:spLocks noGrp="1"/>
          </p:cNvSpPr>
          <p:nvPr>
            <p:ph idx="1"/>
          </p:nvPr>
        </p:nvSpPr>
        <p:spPr>
          <a:xfrm>
            <a:off x="1403648" y="1484784"/>
            <a:ext cx="3384376" cy="1800200"/>
          </a:xfrm>
        </p:spPr>
        <p:txBody>
          <a:bodyPr>
            <a:normAutofit/>
          </a:bodyPr>
          <a:lstStyle/>
          <a:p>
            <a:r>
              <a:rPr lang="et-EE" sz="2400" dirty="0" smtClean="0"/>
              <a:t>Mis/kes?</a:t>
            </a:r>
            <a:endParaRPr lang="et-EE" sz="2400" dirty="0" smtClean="0"/>
          </a:p>
          <a:p>
            <a:r>
              <a:rPr lang="et-EE" sz="2400" dirty="0" smtClean="0"/>
              <a:t>Kuidas?</a:t>
            </a:r>
          </a:p>
          <a:p>
            <a:r>
              <a:rPr lang="et-EE" sz="2400" dirty="0" smtClean="0"/>
              <a:t>Missugune?</a:t>
            </a:r>
            <a:endParaRPr lang="et-EE" sz="2400" dirty="0" smtClean="0"/>
          </a:p>
        </p:txBody>
      </p:sp>
      <p:sp>
        <p:nvSpPr>
          <p:cNvPr id="5" name="Slide Number Placeholder 4"/>
          <p:cNvSpPr>
            <a:spLocks noGrp="1"/>
          </p:cNvSpPr>
          <p:nvPr>
            <p:ph type="sldNum" sz="quarter" idx="12"/>
          </p:nvPr>
        </p:nvSpPr>
        <p:spPr/>
        <p:txBody>
          <a:bodyPr/>
          <a:lstStyle/>
          <a:p>
            <a:fld id="{5A4D0617-0E67-4722-BF70-32AD8983E014}" type="slidenum">
              <a:rPr lang="et-EE" smtClean="0"/>
              <a:pPr/>
              <a:t>8</a:t>
            </a:fld>
            <a:endParaRPr lang="et-EE"/>
          </a:p>
        </p:txBody>
      </p:sp>
      <p:sp>
        <p:nvSpPr>
          <p:cNvPr id="6" name="Content Placeholder 2"/>
          <p:cNvSpPr txBox="1">
            <a:spLocks/>
          </p:cNvSpPr>
          <p:nvPr/>
        </p:nvSpPr>
        <p:spPr>
          <a:xfrm>
            <a:off x="5148064" y="1484784"/>
            <a:ext cx="3384376" cy="18002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t-EE" sz="2400" dirty="0" smtClean="0"/>
              <a:t>Mil määral?</a:t>
            </a:r>
            <a:endParaRPr lang="et-EE" sz="2400" dirty="0" smtClean="0"/>
          </a:p>
          <a:p>
            <a:r>
              <a:rPr lang="et-EE" sz="2400" dirty="0" smtClean="0"/>
              <a:t>Mis ulatuses?</a:t>
            </a:r>
            <a:endParaRPr lang="et-EE" sz="2400" dirty="0" smtClean="0"/>
          </a:p>
          <a:p>
            <a:r>
              <a:rPr lang="et-EE" sz="2400" dirty="0" smtClean="0"/>
              <a:t>Kui </a:t>
            </a:r>
            <a:r>
              <a:rPr lang="et-EE" sz="2400" dirty="0" smtClean="0"/>
              <a:t>sageli</a:t>
            </a:r>
            <a:r>
              <a:rPr lang="et-EE" sz="2400" dirty="0" smtClean="0"/>
              <a:t>?</a:t>
            </a:r>
          </a:p>
        </p:txBody>
      </p:sp>
      <p:sp>
        <p:nvSpPr>
          <p:cNvPr id="7" name="Content Placeholder 2"/>
          <p:cNvSpPr txBox="1">
            <a:spLocks/>
          </p:cNvSpPr>
          <p:nvPr/>
        </p:nvSpPr>
        <p:spPr>
          <a:xfrm>
            <a:off x="1403648" y="3356992"/>
            <a:ext cx="7056784" cy="3168352"/>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t-EE" sz="2400" dirty="0" smtClean="0"/>
              <a:t>Aga on ka küsimusi, mis sobivad hästi mõlemale poole (nt kas</a:t>
            </a:r>
            <a:r>
              <a:rPr lang="et-EE" sz="2400" dirty="0" smtClean="0"/>
              <a:t>? miks?)</a:t>
            </a:r>
          </a:p>
          <a:p>
            <a:pPr marL="0" indent="0" algn="ctr">
              <a:buFont typeface="Wingdings 3" charset="2"/>
              <a:buNone/>
            </a:pPr>
            <a:endParaRPr lang="et-EE" sz="2400" dirty="0"/>
          </a:p>
          <a:p>
            <a:pPr marL="0" indent="0" algn="ctr">
              <a:buFont typeface="Wingdings 3" charset="2"/>
              <a:buNone/>
            </a:pPr>
            <a:r>
              <a:rPr lang="et-EE" sz="2400" dirty="0" smtClean="0"/>
              <a:t>Praktikas vajalik </a:t>
            </a:r>
            <a:r>
              <a:rPr lang="et-EE" sz="2400" b="1" u="sng" dirty="0" smtClean="0"/>
              <a:t>kombineerimine</a:t>
            </a:r>
            <a:r>
              <a:rPr lang="et-EE" sz="2400" dirty="0" smtClean="0"/>
              <a:t>: kahe meetodi triangulatsioon, kvalitatiivselt leitu kinnitamine kvantitatiivse uuringuga või kvantitatiivselt leitu täpsustamine kvalitatiivuuringuga</a:t>
            </a:r>
          </a:p>
          <a:p>
            <a:pPr marL="0" indent="0" algn="ctr">
              <a:buFont typeface="Wingdings 3" charset="2"/>
              <a:buNone/>
            </a:pPr>
            <a:endParaRPr lang="et-EE" sz="2400" dirty="0" smtClean="0"/>
          </a:p>
        </p:txBody>
      </p:sp>
    </p:spTree>
    <p:extLst>
      <p:ext uri="{BB962C8B-B14F-4D97-AF65-F5344CB8AC3E}">
        <p14:creationId xmlns:p14="http://schemas.microsoft.com/office/powerpoint/2010/main" val="272225950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9357" y="4509120"/>
            <a:ext cx="6775091" cy="1341676"/>
          </a:xfrm>
        </p:spPr>
        <p:txBody>
          <a:bodyPr>
            <a:noAutofit/>
          </a:bodyPr>
          <a:lstStyle/>
          <a:p>
            <a:pPr algn="r"/>
            <a:r>
              <a:rPr lang="et-EE" sz="3600" b="1" dirty="0" smtClean="0"/>
              <a:t>Probleemid ja nende lahendamine</a:t>
            </a:r>
            <a:endParaRPr lang="en-GB" sz="3600" b="1" dirty="0"/>
          </a:p>
        </p:txBody>
      </p:sp>
      <p:sp>
        <p:nvSpPr>
          <p:cNvPr id="5" name="Slide Number Placeholder 4"/>
          <p:cNvSpPr>
            <a:spLocks noGrp="1"/>
          </p:cNvSpPr>
          <p:nvPr>
            <p:ph type="sldNum" sz="quarter" idx="12"/>
          </p:nvPr>
        </p:nvSpPr>
        <p:spPr/>
        <p:txBody>
          <a:bodyPr/>
          <a:lstStyle/>
          <a:p>
            <a:fld id="{5A4D0617-0E67-4722-BF70-32AD8983E014}" type="slidenum">
              <a:rPr lang="et-EE" smtClean="0"/>
              <a:pPr/>
              <a:t>9</a:t>
            </a:fld>
            <a:endParaRPr lang="et-EE" dirty="0"/>
          </a:p>
        </p:txBody>
      </p:sp>
    </p:spTree>
    <p:extLst>
      <p:ext uri="{BB962C8B-B14F-4D97-AF65-F5344CB8AC3E}">
        <p14:creationId xmlns:p14="http://schemas.microsoft.com/office/powerpoint/2010/main" val="27920349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1087</TotalTime>
  <Words>870</Words>
  <Application>Microsoft Macintosh PowerPoint</Application>
  <PresentationFormat>On-screen Show (4:3)</PresentationFormat>
  <Paragraphs>216</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Wisp</vt:lpstr>
      <vt:lpstr>Probleemi, uurimisküsimuse ja hüpoteesi sõnastamine kvantitatiivses, kvalitatiivses ja kombineeritud uuringus</vt:lpstr>
      <vt:lpstr>Kava</vt:lpstr>
      <vt:lpstr>Milleks üldse uurida?</vt:lpstr>
      <vt:lpstr>Milleks uurida?</vt:lpstr>
      <vt:lpstr>Mida arvestada?</vt:lpstr>
      <vt:lpstr>Kvantitatiivne, kvalitatiivne ja kombineeritud uuringudisain </vt:lpstr>
      <vt:lpstr>Kvalitatiivne vs kvantitatiivne</vt:lpstr>
      <vt:lpstr>Kvalitatiivne ja kvantitatiivne</vt:lpstr>
      <vt:lpstr>Probleemid ja nende lahendamine</vt:lpstr>
      <vt:lpstr>Mida nimetatakse probleemiks?</vt:lpstr>
      <vt:lpstr>Kuidas probleeme lahendada?</vt:lpstr>
      <vt:lpstr>Probleemi lahendamine</vt:lpstr>
      <vt:lpstr>Tüübid (Jonassen, 2000 põhjal)</vt:lpstr>
      <vt:lpstr>Lihtsad ja komplekssed probleemid (Jonassen, 2000)</vt:lpstr>
      <vt:lpstr>Ühe õigeima lahendiga</vt:lpstr>
      <vt:lpstr>Mitme lahendiga (1/3)</vt:lpstr>
      <vt:lpstr>Mitme lahendiga (2/3)</vt:lpstr>
      <vt:lpstr>Mitme lahendiga (3/3)</vt:lpstr>
      <vt:lpstr>Uurimisküsimus ja hüpotees, nende sõnastamine</vt:lpstr>
      <vt:lpstr>Uurimisküsimus</vt:lpstr>
      <vt:lpstr>Hüpotees</vt:lpstr>
      <vt:lpstr>Aitäh! Küsimused ja arutelu...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Uurimistöö koostamine fookusega loodusteaduslikul kontekstil</dc:title>
  <dc:creator>pedaste</dc:creator>
  <cp:lastModifiedBy>Margus Pedaste</cp:lastModifiedBy>
  <cp:revision>79</cp:revision>
  <dcterms:created xsi:type="dcterms:W3CDTF">2011-10-25T18:33:24Z</dcterms:created>
  <dcterms:modified xsi:type="dcterms:W3CDTF">2016-02-03T15:12:32Z</dcterms:modified>
</cp:coreProperties>
</file>