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Lst>
  <p:notesMasterIdLst>
    <p:notesMasterId r:id="rId37"/>
  </p:notesMasterIdLst>
  <p:handoutMasterIdLst>
    <p:handoutMasterId r:id="rId38"/>
  </p:handoutMasterIdLst>
  <p:sldIdLst>
    <p:sldId id="256" r:id="rId6"/>
    <p:sldId id="304" r:id="rId7"/>
    <p:sldId id="286" r:id="rId8"/>
    <p:sldId id="288" r:id="rId9"/>
    <p:sldId id="289" r:id="rId10"/>
    <p:sldId id="290" r:id="rId11"/>
    <p:sldId id="287" r:id="rId12"/>
    <p:sldId id="337" r:id="rId13"/>
    <p:sldId id="338" r:id="rId14"/>
    <p:sldId id="313" r:id="rId15"/>
    <p:sldId id="330" r:id="rId16"/>
    <p:sldId id="291" r:id="rId17"/>
    <p:sldId id="331" r:id="rId18"/>
    <p:sldId id="292" r:id="rId19"/>
    <p:sldId id="293" r:id="rId20"/>
    <p:sldId id="294" r:id="rId21"/>
    <p:sldId id="295" r:id="rId22"/>
    <p:sldId id="297" r:id="rId23"/>
    <p:sldId id="326" r:id="rId24"/>
    <p:sldId id="298" r:id="rId25"/>
    <p:sldId id="299" r:id="rId26"/>
    <p:sldId id="340" r:id="rId27"/>
    <p:sldId id="335" r:id="rId28"/>
    <p:sldId id="334" r:id="rId29"/>
    <p:sldId id="327" r:id="rId30"/>
    <p:sldId id="301" r:id="rId31"/>
    <p:sldId id="336" r:id="rId32"/>
    <p:sldId id="333" r:id="rId33"/>
    <p:sldId id="302" r:id="rId34"/>
    <p:sldId id="318" r:id="rId35"/>
    <p:sldId id="33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28" autoAdjust="0"/>
    <p:restoredTop sz="94660"/>
  </p:normalViewPr>
  <p:slideViewPr>
    <p:cSldViewPr snapToGrid="0" snapToObjects="1">
      <p:cViewPr>
        <p:scale>
          <a:sx n="95" d="100"/>
          <a:sy n="95" d="100"/>
        </p:scale>
        <p:origin x="-90"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file:///\\cehdhome.ad.umn.edu\cehdusers$\mand\Documents\U%20Forum%20Talk\UForum%20misconduct%20chart%2007N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ehdhome.ad.umn.edu\cehdusers$\mand\Documents\U%20Forum%20Talk\UForum%20misconduct%20chart%2007N1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HRBFILESVR\users\mhiney\My%20Documents\Personnel%20forms%20etc\Annual%20Lea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accent1"/>
                </a:solidFill>
                <a:latin typeface="+mn-lt"/>
                <a:ea typeface="Arial"/>
                <a:cs typeface="Arial"/>
              </a:defRPr>
            </a:pPr>
            <a:r>
              <a:rPr lang="en-US" sz="2400" dirty="0">
                <a:solidFill>
                  <a:schemeClr val="accent1"/>
                </a:solidFill>
                <a:latin typeface="+mn-lt"/>
              </a:rPr>
              <a:t>Misconduct and Questionable Research </a:t>
            </a:r>
            <a:r>
              <a:rPr lang="en-US" sz="2400" dirty="0" smtClean="0">
                <a:solidFill>
                  <a:schemeClr val="accent1"/>
                </a:solidFill>
                <a:latin typeface="+mn-lt"/>
              </a:rPr>
              <a:t>Practices</a:t>
            </a:r>
            <a:r>
              <a:rPr lang="en-US" sz="2400" baseline="0" dirty="0" smtClean="0">
                <a:solidFill>
                  <a:schemeClr val="accent1"/>
                </a:solidFill>
                <a:latin typeface="+mn-lt"/>
              </a:rPr>
              <a:t>: </a:t>
            </a:r>
            <a:r>
              <a:rPr lang="en-US" sz="2400" u="sng" baseline="0" dirty="0" smtClean="0">
                <a:solidFill>
                  <a:schemeClr val="accent1"/>
                </a:solidFill>
                <a:latin typeface="+mn-lt"/>
              </a:rPr>
              <a:t>Self reported</a:t>
            </a:r>
            <a:endParaRPr lang="en-US" sz="2400" u="sng" dirty="0">
              <a:solidFill>
                <a:schemeClr val="accent1"/>
              </a:solidFill>
              <a:latin typeface="+mn-lt"/>
            </a:endParaRPr>
          </a:p>
        </c:rich>
      </c:tx>
      <c:layout>
        <c:manualLayout>
          <c:xMode val="edge"/>
          <c:yMode val="edge"/>
          <c:x val="7.0991560800232972E-2"/>
          <c:y val="8.0903922159344152E-4"/>
        </c:manualLayout>
      </c:layout>
      <c:overlay val="0"/>
      <c:spPr>
        <a:noFill/>
        <a:ln w="25400">
          <a:noFill/>
        </a:ln>
      </c:spPr>
    </c:title>
    <c:autoTitleDeleted val="0"/>
    <c:plotArea>
      <c:layout>
        <c:manualLayout>
          <c:layoutTarget val="inner"/>
          <c:xMode val="edge"/>
          <c:yMode val="edge"/>
          <c:x val="7.5325113801216759E-2"/>
          <c:y val="0.23750122140909882"/>
          <c:w val="0.87631591991451185"/>
          <c:h val="0.66872097363991367"/>
        </c:manualLayout>
      </c:layout>
      <c:barChart>
        <c:barDir val="col"/>
        <c:grouping val="clustered"/>
        <c:varyColors val="0"/>
        <c:ser>
          <c:idx val="1"/>
          <c:order val="0"/>
          <c:spPr>
            <a:solidFill>
              <a:srgbClr val="00FFFF"/>
            </a:solidFill>
            <a:ln w="12700">
              <a:solidFill>
                <a:srgbClr val="000000"/>
              </a:solidFill>
              <a:prstDash val="solid"/>
            </a:ln>
          </c:spPr>
          <c:invertIfNegative val="0"/>
          <c:cat>
            <c:strRef>
              <c:f>'Misconduct Data'!$C$11:$C$19</c:f>
              <c:strCache>
                <c:ptCount val="9"/>
                <c:pt idx="0">
                  <c:v>FFP</c:v>
                </c:pt>
                <c:pt idx="1">
                  <c:v>Data</c:v>
                </c:pt>
                <c:pt idx="2">
                  <c:v>Methods</c:v>
                </c:pt>
                <c:pt idx="3">
                  <c:v>Policy</c:v>
                </c:pt>
                <c:pt idx="4">
                  <c:v>Use of funds</c:v>
                </c:pt>
                <c:pt idx="5">
                  <c:v>Outside influence</c:v>
                </c:pt>
                <c:pt idx="6">
                  <c:v>Peer review</c:v>
                </c:pt>
                <c:pt idx="7">
                  <c:v>Credit</c:v>
                </c:pt>
                <c:pt idx="8">
                  <c:v>Cutting corners</c:v>
                </c:pt>
              </c:strCache>
            </c:strRef>
          </c:cat>
          <c:val>
            <c:numRef>
              <c:f>'Misconduct Data'!$E$11:$E$19</c:f>
              <c:numCache>
                <c:formatCode>General</c:formatCode>
                <c:ptCount val="9"/>
                <c:pt idx="0">
                  <c:v>1.4</c:v>
                </c:pt>
                <c:pt idx="1">
                  <c:v>28</c:v>
                </c:pt>
                <c:pt idx="2">
                  <c:v>37</c:v>
                </c:pt>
                <c:pt idx="3">
                  <c:v>45</c:v>
                </c:pt>
                <c:pt idx="4">
                  <c:v>39</c:v>
                </c:pt>
                <c:pt idx="5">
                  <c:v>27</c:v>
                </c:pt>
                <c:pt idx="6">
                  <c:v>15</c:v>
                </c:pt>
                <c:pt idx="7">
                  <c:v>13</c:v>
                </c:pt>
                <c:pt idx="8">
                  <c:v>50</c:v>
                </c:pt>
              </c:numCache>
            </c:numRef>
          </c:val>
        </c:ser>
        <c:dLbls>
          <c:showLegendKey val="0"/>
          <c:showVal val="0"/>
          <c:showCatName val="0"/>
          <c:showSerName val="0"/>
          <c:showPercent val="0"/>
          <c:showBubbleSize val="0"/>
        </c:dLbls>
        <c:gapWidth val="150"/>
        <c:axId val="66907136"/>
        <c:axId val="74752768"/>
      </c:barChart>
      <c:catAx>
        <c:axId val="669071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74752768"/>
        <c:crosses val="autoZero"/>
        <c:auto val="1"/>
        <c:lblAlgn val="ctr"/>
        <c:lblOffset val="100"/>
        <c:tickLblSkip val="1"/>
        <c:tickMarkSkip val="1"/>
        <c:noMultiLvlLbl val="0"/>
      </c:catAx>
      <c:valAx>
        <c:axId val="74752768"/>
        <c:scaling>
          <c:orientation val="minMax"/>
          <c:max val="100"/>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66907136"/>
        <c:crosses val="autoZero"/>
        <c:crossBetween val="between"/>
        <c:majorUnit val="20"/>
      </c:valAx>
      <c:spPr>
        <a:no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accent1"/>
                </a:solidFill>
                <a:latin typeface="+mn-lt"/>
                <a:ea typeface="Arial"/>
                <a:cs typeface="Arial"/>
              </a:defRPr>
            </a:pPr>
            <a:r>
              <a:rPr lang="en-US" sz="2400" dirty="0">
                <a:solidFill>
                  <a:schemeClr val="accent1"/>
                </a:solidFill>
                <a:latin typeface="+mn-lt"/>
              </a:rPr>
              <a:t>Misconduct and Questionable Research </a:t>
            </a:r>
            <a:r>
              <a:rPr lang="en-US" sz="2400" dirty="0" smtClean="0">
                <a:solidFill>
                  <a:schemeClr val="accent1"/>
                </a:solidFill>
                <a:latin typeface="+mn-lt"/>
              </a:rPr>
              <a:t>Practices: </a:t>
            </a:r>
            <a:r>
              <a:rPr lang="en-US" sz="2400" u="sng" dirty="0" smtClean="0">
                <a:solidFill>
                  <a:schemeClr val="accent1"/>
                </a:solidFill>
                <a:latin typeface="+mn-lt"/>
              </a:rPr>
              <a:t>Witnessed in others</a:t>
            </a:r>
            <a:endParaRPr lang="en-US" sz="2400" u="sng" dirty="0">
              <a:solidFill>
                <a:schemeClr val="accent1"/>
              </a:solidFill>
              <a:latin typeface="+mn-lt"/>
            </a:endParaRPr>
          </a:p>
        </c:rich>
      </c:tx>
      <c:layout>
        <c:manualLayout>
          <c:xMode val="edge"/>
          <c:yMode val="edge"/>
          <c:x val="7.1027441136735661E-2"/>
          <c:y val="1.6738756751835056E-5"/>
        </c:manualLayout>
      </c:layout>
      <c:overlay val="0"/>
      <c:spPr>
        <a:noFill/>
        <a:ln w="25400">
          <a:noFill/>
        </a:ln>
      </c:spPr>
    </c:title>
    <c:autoTitleDeleted val="0"/>
    <c:plotArea>
      <c:layout>
        <c:manualLayout>
          <c:layoutTarget val="inner"/>
          <c:xMode val="edge"/>
          <c:yMode val="edge"/>
          <c:x val="7.2523492990577171E-2"/>
          <c:y val="0.24504064470944992"/>
          <c:w val="0.89944109757332946"/>
          <c:h val="0.64076703052405548"/>
        </c:manualLayout>
      </c:layout>
      <c:barChart>
        <c:barDir val="col"/>
        <c:grouping val="clustered"/>
        <c:varyColors val="0"/>
        <c:ser>
          <c:idx val="0"/>
          <c:order val="0"/>
          <c:spPr>
            <a:solidFill>
              <a:srgbClr val="0000FF"/>
            </a:solidFill>
            <a:ln w="12700">
              <a:solidFill>
                <a:srgbClr val="000000"/>
              </a:solidFill>
              <a:prstDash val="solid"/>
            </a:ln>
          </c:spPr>
          <c:invertIfNegative val="0"/>
          <c:cat>
            <c:strRef>
              <c:f>'Misconduct Data'!$C$11:$C$19</c:f>
              <c:strCache>
                <c:ptCount val="9"/>
                <c:pt idx="0">
                  <c:v>FFP</c:v>
                </c:pt>
                <c:pt idx="1">
                  <c:v>Data</c:v>
                </c:pt>
                <c:pt idx="2">
                  <c:v>Methods</c:v>
                </c:pt>
                <c:pt idx="3">
                  <c:v>Policy</c:v>
                </c:pt>
                <c:pt idx="4">
                  <c:v>Use of funds</c:v>
                </c:pt>
                <c:pt idx="5">
                  <c:v>Outside influence</c:v>
                </c:pt>
                <c:pt idx="6">
                  <c:v>Peer review</c:v>
                </c:pt>
                <c:pt idx="7">
                  <c:v>Credit</c:v>
                </c:pt>
                <c:pt idx="8">
                  <c:v>Cutting corners</c:v>
                </c:pt>
              </c:strCache>
            </c:strRef>
          </c:cat>
          <c:val>
            <c:numRef>
              <c:f>'Misconduct Data'!$D$11:$D$19</c:f>
              <c:numCache>
                <c:formatCode>General</c:formatCode>
                <c:ptCount val="9"/>
                <c:pt idx="0">
                  <c:v>1.9000000000000001</c:v>
                </c:pt>
                <c:pt idx="1">
                  <c:v>27</c:v>
                </c:pt>
                <c:pt idx="2">
                  <c:v>40</c:v>
                </c:pt>
                <c:pt idx="3">
                  <c:v>43</c:v>
                </c:pt>
                <c:pt idx="4">
                  <c:v>72</c:v>
                </c:pt>
                <c:pt idx="5">
                  <c:v>53</c:v>
                </c:pt>
                <c:pt idx="6">
                  <c:v>31</c:v>
                </c:pt>
                <c:pt idx="7">
                  <c:v>19</c:v>
                </c:pt>
                <c:pt idx="8">
                  <c:v>66</c:v>
                </c:pt>
              </c:numCache>
            </c:numRef>
          </c:val>
        </c:ser>
        <c:dLbls>
          <c:showLegendKey val="0"/>
          <c:showVal val="0"/>
          <c:showCatName val="0"/>
          <c:showSerName val="0"/>
          <c:showPercent val="0"/>
          <c:showBubbleSize val="0"/>
        </c:dLbls>
        <c:gapWidth val="150"/>
        <c:axId val="77796480"/>
        <c:axId val="77798016"/>
      </c:barChart>
      <c:catAx>
        <c:axId val="777964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77798016"/>
        <c:crosses val="autoZero"/>
        <c:auto val="1"/>
        <c:lblAlgn val="ctr"/>
        <c:lblOffset val="100"/>
        <c:tickLblSkip val="1"/>
        <c:tickMarkSkip val="1"/>
        <c:noMultiLvlLbl val="0"/>
      </c:catAx>
      <c:valAx>
        <c:axId val="77798016"/>
        <c:scaling>
          <c:orientation val="minMax"/>
          <c:max val="100"/>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77796480"/>
        <c:crosses val="autoZero"/>
        <c:crossBetween val="between"/>
        <c:majorUnit val="20"/>
      </c:valAx>
      <c:spPr>
        <a:no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IE" sz="1600" dirty="0"/>
              <a:t>Catalogue of </a:t>
            </a:r>
            <a:r>
              <a:rPr lang="en-IE" sz="1600" dirty="0" smtClean="0"/>
              <a:t>wrongs (2,193 </a:t>
            </a:r>
            <a:r>
              <a:rPr lang="en-IE" sz="1600" dirty="0" smtClean="0"/>
              <a:t>incidences 84%)</a:t>
            </a:r>
            <a:endParaRPr lang="en-IE" sz="1600" dirty="0"/>
          </a:p>
        </c:rich>
      </c:tx>
      <c:layout>
        <c:manualLayout>
          <c:xMode val="edge"/>
          <c:yMode val="edge"/>
          <c:x val="0.46658052248677251"/>
          <c:y val="0"/>
        </c:manualLayout>
      </c:layout>
      <c:overlay val="0"/>
    </c:title>
    <c:autoTitleDeleted val="0"/>
    <c:plotArea>
      <c:layout>
        <c:manualLayout>
          <c:layoutTarget val="inner"/>
          <c:xMode val="edge"/>
          <c:yMode val="edge"/>
          <c:x val="0.47392179919986865"/>
          <c:y val="6.3956635855300703E-2"/>
          <c:w val="0.49922425309205976"/>
          <c:h val="0.82600981399064255"/>
        </c:manualLayout>
      </c:layout>
      <c:barChart>
        <c:barDir val="bar"/>
        <c:grouping val="clustered"/>
        <c:varyColors val="1"/>
        <c:ser>
          <c:idx val="0"/>
          <c:order val="0"/>
          <c:invertIfNegative val="0"/>
          <c:cat>
            <c:strRef>
              <c:f>Sheet1!$A$3:$A$12</c:f>
              <c:strCache>
                <c:ptCount val="10"/>
                <c:pt idx="0">
                  <c:v>Inadequate supervision of research assistants/students </c:v>
                </c:pt>
                <c:pt idx="1">
                  <c:v>Failure to follow rules (e.g. ignoring ethical directives)</c:v>
                </c:pt>
                <c:pt idx="2">
                  <c:v>Intentional bias (e.g. rigging a method to favour an outcomes)</c:v>
                </c:pt>
                <c:pt idx="3">
                  <c:v>Dishonesty (e.g. misuse of grant funds)</c:v>
                </c:pt>
                <c:pt idx="4">
                  <c:v>Carelessness (e.g. sloppy record keeping)</c:v>
                </c:pt>
                <c:pt idx="5">
                  <c:v>Incompetence (e.g. inappropriate use of statistics)</c:v>
                </c:pt>
                <c:pt idx="6">
                  <c:v>Creating an unsuitable work environment (e.g. sexual harassment)</c:v>
                </c:pt>
                <c:pt idx="7">
                  <c:v>Plagiarism</c:v>
                </c:pt>
                <c:pt idx="8">
                  <c:v>Questionable publication practices (such as 'guest' authors)</c:v>
                </c:pt>
                <c:pt idx="9">
                  <c:v>Fabrication or falsification</c:v>
                </c:pt>
              </c:strCache>
            </c:strRef>
          </c:cat>
          <c:val>
            <c:numRef>
              <c:f>Sheet1!$B$3:$B$12</c:f>
              <c:numCache>
                <c:formatCode>General</c:formatCode>
                <c:ptCount val="10"/>
                <c:pt idx="0">
                  <c:v>140</c:v>
                </c:pt>
                <c:pt idx="1">
                  <c:v>160</c:v>
                </c:pt>
                <c:pt idx="2">
                  <c:v>175</c:v>
                </c:pt>
                <c:pt idx="3">
                  <c:v>190</c:v>
                </c:pt>
                <c:pt idx="4">
                  <c:v>325</c:v>
                </c:pt>
                <c:pt idx="5">
                  <c:v>410</c:v>
                </c:pt>
                <c:pt idx="6">
                  <c:v>435</c:v>
                </c:pt>
                <c:pt idx="7">
                  <c:v>475</c:v>
                </c:pt>
                <c:pt idx="8">
                  <c:v>600</c:v>
                </c:pt>
                <c:pt idx="9">
                  <c:v>625</c:v>
                </c:pt>
              </c:numCache>
            </c:numRef>
          </c:val>
        </c:ser>
        <c:dLbls>
          <c:showLegendKey val="0"/>
          <c:showVal val="0"/>
          <c:showCatName val="0"/>
          <c:showSerName val="0"/>
          <c:showPercent val="0"/>
          <c:showBubbleSize val="0"/>
        </c:dLbls>
        <c:gapWidth val="27"/>
        <c:axId val="77827072"/>
        <c:axId val="77828864"/>
      </c:barChart>
      <c:catAx>
        <c:axId val="77827072"/>
        <c:scaling>
          <c:orientation val="minMax"/>
        </c:scaling>
        <c:delete val="0"/>
        <c:axPos val="l"/>
        <c:numFmt formatCode="General" sourceLinked="0"/>
        <c:majorTickMark val="out"/>
        <c:minorTickMark val="none"/>
        <c:tickLblPos val="nextTo"/>
        <c:txPr>
          <a:bodyPr rot="0" anchor="ctr" anchorCtr="0"/>
          <a:lstStyle/>
          <a:p>
            <a:pPr>
              <a:defRPr sz="1200" baseline="0">
                <a:latin typeface="+mn-lt"/>
              </a:defRPr>
            </a:pPr>
            <a:endParaRPr lang="en-US"/>
          </a:p>
        </c:txPr>
        <c:crossAx val="77828864"/>
        <c:crosses val="autoZero"/>
        <c:auto val="0"/>
        <c:lblAlgn val="ctr"/>
        <c:lblOffset val="100"/>
        <c:noMultiLvlLbl val="0"/>
      </c:catAx>
      <c:valAx>
        <c:axId val="77828864"/>
        <c:scaling>
          <c:orientation val="minMax"/>
        </c:scaling>
        <c:delete val="0"/>
        <c:axPos val="b"/>
        <c:majorGridlines/>
        <c:title>
          <c:tx>
            <c:rich>
              <a:bodyPr/>
              <a:lstStyle/>
              <a:p>
                <a:pPr>
                  <a:defRPr sz="1200" b="0"/>
                </a:pPr>
                <a:r>
                  <a:rPr lang="en-US" sz="1200" b="0"/>
                  <a:t>Incidents reported</a:t>
                </a:r>
              </a:p>
            </c:rich>
          </c:tx>
          <c:layout>
            <c:manualLayout>
              <c:xMode val="edge"/>
              <c:yMode val="edge"/>
              <c:x val="0.62394957010582008"/>
              <c:y val="0.95114841326652355"/>
            </c:manualLayout>
          </c:layout>
          <c:overlay val="0"/>
        </c:title>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77827072"/>
        <c:crosses val="autoZero"/>
        <c:crossBetween val="between"/>
      </c:valAx>
      <c:spPr>
        <a:ln>
          <a:solidFill>
            <a:schemeClr val="bg1">
              <a:lumMod val="65000"/>
            </a:schemeClr>
          </a:solid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50665538368398E-2"/>
          <c:y val="3.89981511423248E-2"/>
          <c:w val="0.65679213668311198"/>
          <c:h val="0.85318698567553497"/>
        </c:manualLayout>
      </c:layout>
      <c:lineChart>
        <c:grouping val="standard"/>
        <c:varyColors val="0"/>
        <c:ser>
          <c:idx val="0"/>
          <c:order val="0"/>
          <c:tx>
            <c:strRef>
              <c:f>Blad1!$A$15</c:f>
              <c:strCache>
                <c:ptCount val="1"/>
                <c:pt idx="0">
                  <c:v>Medical - confidence</c:v>
                </c:pt>
              </c:strCache>
            </c:strRef>
          </c:tx>
          <c:marker>
            <c:symbol val="none"/>
          </c:marker>
          <c:cat>
            <c:strRef>
              <c:f>Blad1!$B$14:$L$14</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Blad1!$B$15:$L$15</c:f>
              <c:numCache>
                <c:formatCode>General</c:formatCode>
                <c:ptCount val="11"/>
                <c:pt idx="0">
                  <c:v>84</c:v>
                </c:pt>
                <c:pt idx="1">
                  <c:v>85</c:v>
                </c:pt>
                <c:pt idx="2">
                  <c:v>81</c:v>
                </c:pt>
                <c:pt idx="3">
                  <c:v>78</c:v>
                </c:pt>
                <c:pt idx="4">
                  <c:v>79</c:v>
                </c:pt>
                <c:pt idx="5">
                  <c:v>81</c:v>
                </c:pt>
                <c:pt idx="6">
                  <c:v>81</c:v>
                </c:pt>
                <c:pt idx="7">
                  <c:v>78</c:v>
                </c:pt>
                <c:pt idx="8">
                  <c:v>78</c:v>
                </c:pt>
                <c:pt idx="9">
                  <c:v>65</c:v>
                </c:pt>
                <c:pt idx="10">
                  <c:v>72</c:v>
                </c:pt>
              </c:numCache>
            </c:numRef>
          </c:val>
          <c:smooth val="0"/>
        </c:ser>
        <c:ser>
          <c:idx val="1"/>
          <c:order val="1"/>
          <c:tx>
            <c:strRef>
              <c:f>Blad1!$A$16</c:f>
              <c:strCache>
                <c:ptCount val="1"/>
                <c:pt idx="0">
                  <c:v>Medical - news reports</c:v>
                </c:pt>
              </c:strCache>
            </c:strRef>
          </c:tx>
          <c:spPr>
            <a:ln w="25400">
              <a:solidFill>
                <a:schemeClr val="tx2"/>
              </a:solidFill>
              <a:prstDash val="sysDash"/>
            </a:ln>
          </c:spPr>
          <c:marker>
            <c:symbol val="none"/>
          </c:marker>
          <c:cat>
            <c:strRef>
              <c:f>Blad1!$B$14:$L$14</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Blad1!$B$16:$L$16</c:f>
              <c:numCache>
                <c:formatCode>General</c:formatCode>
                <c:ptCount val="11"/>
                <c:pt idx="0">
                  <c:v>1</c:v>
                </c:pt>
                <c:pt idx="1">
                  <c:v>27</c:v>
                </c:pt>
                <c:pt idx="2">
                  <c:v>17</c:v>
                </c:pt>
                <c:pt idx="3">
                  <c:v>33</c:v>
                </c:pt>
                <c:pt idx="4">
                  <c:v>35</c:v>
                </c:pt>
                <c:pt idx="5">
                  <c:v>6</c:v>
                </c:pt>
                <c:pt idx="6">
                  <c:v>23</c:v>
                </c:pt>
                <c:pt idx="7">
                  <c:v>1</c:v>
                </c:pt>
                <c:pt idx="8">
                  <c:v>14</c:v>
                </c:pt>
                <c:pt idx="9">
                  <c:v>23</c:v>
                </c:pt>
                <c:pt idx="10">
                  <c:v>5</c:v>
                </c:pt>
              </c:numCache>
            </c:numRef>
          </c:val>
          <c:smooth val="0"/>
        </c:ser>
        <c:ser>
          <c:idx val="2"/>
          <c:order val="2"/>
          <c:tx>
            <c:strRef>
              <c:f>Blad1!$A$17</c:f>
              <c:strCache>
                <c:ptCount val="1"/>
                <c:pt idx="0">
                  <c:v>Humanities - confidence</c:v>
                </c:pt>
              </c:strCache>
            </c:strRef>
          </c:tx>
          <c:spPr>
            <a:ln>
              <a:solidFill>
                <a:schemeClr val="tx1"/>
              </a:solidFill>
            </a:ln>
          </c:spPr>
          <c:marker>
            <c:symbol val="none"/>
          </c:marker>
          <c:cat>
            <c:strRef>
              <c:f>Blad1!$B$14:$L$14</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Blad1!$B$17:$L$17</c:f>
              <c:numCache>
                <c:formatCode>General</c:formatCode>
                <c:ptCount val="11"/>
                <c:pt idx="0">
                  <c:v>37</c:v>
                </c:pt>
                <c:pt idx="1">
                  <c:v>41</c:v>
                </c:pt>
                <c:pt idx="2">
                  <c:v>38</c:v>
                </c:pt>
                <c:pt idx="3">
                  <c:v>34</c:v>
                </c:pt>
                <c:pt idx="4">
                  <c:v>35</c:v>
                </c:pt>
                <c:pt idx="5">
                  <c:v>33</c:v>
                </c:pt>
                <c:pt idx="6">
                  <c:v>37</c:v>
                </c:pt>
                <c:pt idx="7">
                  <c:v>35</c:v>
                </c:pt>
                <c:pt idx="8">
                  <c:v>36</c:v>
                </c:pt>
                <c:pt idx="9">
                  <c:v>31</c:v>
                </c:pt>
                <c:pt idx="10">
                  <c:v>30</c:v>
                </c:pt>
              </c:numCache>
            </c:numRef>
          </c:val>
          <c:smooth val="0"/>
        </c:ser>
        <c:ser>
          <c:idx val="3"/>
          <c:order val="3"/>
          <c:tx>
            <c:strRef>
              <c:f>Blad1!$A$18</c:f>
              <c:strCache>
                <c:ptCount val="1"/>
                <c:pt idx="0">
                  <c:v>Humanities - news reports</c:v>
                </c:pt>
              </c:strCache>
            </c:strRef>
          </c:tx>
          <c:spPr>
            <a:ln w="25400">
              <a:solidFill>
                <a:schemeClr val="tx1"/>
              </a:solidFill>
              <a:prstDash val="sysDash"/>
            </a:ln>
          </c:spPr>
          <c:marker>
            <c:symbol val="none"/>
          </c:marker>
          <c:cat>
            <c:strRef>
              <c:f>Blad1!$B$14:$L$14</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Blad1!$B$18:$L$18</c:f>
              <c:numCache>
                <c:formatCode>General</c:formatCode>
                <c:ptCount val="11"/>
                <c:pt idx="0">
                  <c:v>0</c:v>
                </c:pt>
                <c:pt idx="1">
                  <c:v>2</c:v>
                </c:pt>
                <c:pt idx="2">
                  <c:v>0</c:v>
                </c:pt>
                <c:pt idx="3">
                  <c:v>25</c:v>
                </c:pt>
                <c:pt idx="4">
                  <c:v>3</c:v>
                </c:pt>
                <c:pt idx="5">
                  <c:v>2</c:v>
                </c:pt>
                <c:pt idx="6">
                  <c:v>1</c:v>
                </c:pt>
                <c:pt idx="7">
                  <c:v>0</c:v>
                </c:pt>
                <c:pt idx="8">
                  <c:v>0</c:v>
                </c:pt>
                <c:pt idx="9">
                  <c:v>2</c:v>
                </c:pt>
                <c:pt idx="10">
                  <c:v>0</c:v>
                </c:pt>
              </c:numCache>
            </c:numRef>
          </c:val>
          <c:smooth val="0"/>
        </c:ser>
        <c:ser>
          <c:idx val="4"/>
          <c:order val="4"/>
          <c:tx>
            <c:strRef>
              <c:f>Blad1!$A$19</c:f>
              <c:strCache>
                <c:ptCount val="1"/>
                <c:pt idx="0">
                  <c:v>Social sciences - confidence</c:v>
                </c:pt>
              </c:strCache>
            </c:strRef>
          </c:tx>
          <c:spPr>
            <a:ln>
              <a:solidFill>
                <a:srgbClr val="FF0000"/>
              </a:solidFill>
            </a:ln>
          </c:spPr>
          <c:marker>
            <c:symbol val="none"/>
          </c:marker>
          <c:cat>
            <c:strRef>
              <c:f>Blad1!$B$14:$L$14</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Blad1!$B$19:$L$19</c:f>
              <c:numCache>
                <c:formatCode>General</c:formatCode>
                <c:ptCount val="11"/>
                <c:pt idx="0">
                  <c:v>47</c:v>
                </c:pt>
                <c:pt idx="1">
                  <c:v>52</c:v>
                </c:pt>
                <c:pt idx="2">
                  <c:v>50</c:v>
                </c:pt>
                <c:pt idx="3">
                  <c:v>44</c:v>
                </c:pt>
                <c:pt idx="4">
                  <c:v>49</c:v>
                </c:pt>
                <c:pt idx="5">
                  <c:v>46</c:v>
                </c:pt>
                <c:pt idx="6">
                  <c:v>50</c:v>
                </c:pt>
                <c:pt idx="7">
                  <c:v>49</c:v>
                </c:pt>
                <c:pt idx="8">
                  <c:v>47</c:v>
                </c:pt>
                <c:pt idx="9">
                  <c:v>37</c:v>
                </c:pt>
                <c:pt idx="10">
                  <c:v>40</c:v>
                </c:pt>
              </c:numCache>
            </c:numRef>
          </c:val>
          <c:smooth val="0"/>
        </c:ser>
        <c:ser>
          <c:idx val="5"/>
          <c:order val="5"/>
          <c:tx>
            <c:strRef>
              <c:f>Blad1!$A$20</c:f>
              <c:strCache>
                <c:ptCount val="1"/>
                <c:pt idx="0">
                  <c:v>Social sciences - news reports</c:v>
                </c:pt>
              </c:strCache>
            </c:strRef>
          </c:tx>
          <c:spPr>
            <a:ln w="25400">
              <a:solidFill>
                <a:srgbClr val="FF0000"/>
              </a:solidFill>
              <a:prstDash val="sysDash"/>
            </a:ln>
          </c:spPr>
          <c:marker>
            <c:symbol val="none"/>
          </c:marker>
          <c:trendline>
            <c:trendlineType val="linear"/>
            <c:dispRSqr val="0"/>
            <c:dispEq val="0"/>
          </c:trendline>
          <c:cat>
            <c:strRef>
              <c:f>Blad1!$B$14:$L$14</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Blad1!$B$20:$L$20</c:f>
              <c:numCache>
                <c:formatCode>General</c:formatCode>
                <c:ptCount val="11"/>
                <c:pt idx="0">
                  <c:v>0</c:v>
                </c:pt>
                <c:pt idx="1">
                  <c:v>1</c:v>
                </c:pt>
                <c:pt idx="2">
                  <c:v>2</c:v>
                </c:pt>
                <c:pt idx="3">
                  <c:v>6</c:v>
                </c:pt>
                <c:pt idx="4">
                  <c:v>5</c:v>
                </c:pt>
                <c:pt idx="5">
                  <c:v>11</c:v>
                </c:pt>
                <c:pt idx="6">
                  <c:v>0</c:v>
                </c:pt>
                <c:pt idx="7">
                  <c:v>16</c:v>
                </c:pt>
                <c:pt idx="8">
                  <c:v>1</c:v>
                </c:pt>
                <c:pt idx="9">
                  <c:v>10</c:v>
                </c:pt>
                <c:pt idx="10">
                  <c:v>6</c:v>
                </c:pt>
              </c:numCache>
            </c:numRef>
          </c:val>
          <c:smooth val="0"/>
        </c:ser>
        <c:dLbls>
          <c:showLegendKey val="0"/>
          <c:showVal val="0"/>
          <c:showCatName val="0"/>
          <c:showSerName val="0"/>
          <c:showPercent val="0"/>
          <c:showBubbleSize val="0"/>
        </c:dLbls>
        <c:marker val="1"/>
        <c:smooth val="0"/>
        <c:axId val="91470080"/>
        <c:axId val="91475968"/>
      </c:lineChart>
      <c:catAx>
        <c:axId val="91470080"/>
        <c:scaling>
          <c:orientation val="minMax"/>
        </c:scaling>
        <c:delete val="0"/>
        <c:axPos val="b"/>
        <c:majorTickMark val="none"/>
        <c:minorTickMark val="none"/>
        <c:tickLblPos val="nextTo"/>
        <c:txPr>
          <a:bodyPr/>
          <a:lstStyle/>
          <a:p>
            <a:pPr>
              <a:defRPr sz="1100"/>
            </a:pPr>
            <a:endParaRPr lang="en-US"/>
          </a:p>
        </c:txPr>
        <c:crossAx val="91475968"/>
        <c:crosses val="autoZero"/>
        <c:auto val="1"/>
        <c:lblAlgn val="ctr"/>
        <c:lblOffset val="100"/>
        <c:noMultiLvlLbl val="0"/>
      </c:catAx>
      <c:valAx>
        <c:axId val="91475968"/>
        <c:scaling>
          <c:orientation val="minMax"/>
          <c:max val="100"/>
        </c:scaling>
        <c:delete val="0"/>
        <c:axPos val="l"/>
        <c:majorGridlines/>
        <c:numFmt formatCode="General" sourceLinked="1"/>
        <c:majorTickMark val="none"/>
        <c:minorTickMark val="none"/>
        <c:tickLblPos val="nextTo"/>
        <c:txPr>
          <a:bodyPr/>
          <a:lstStyle/>
          <a:p>
            <a:pPr>
              <a:defRPr sz="1200"/>
            </a:pPr>
            <a:endParaRPr lang="en-US"/>
          </a:p>
        </c:txPr>
        <c:crossAx val="91470080"/>
        <c:crosses val="autoZero"/>
        <c:crossBetween val="between"/>
      </c:valAx>
    </c:plotArea>
    <c:legend>
      <c:legendPos val="r"/>
      <c:layout>
        <c:manualLayout>
          <c:xMode val="edge"/>
          <c:yMode val="edge"/>
          <c:x val="0.74272166052585298"/>
          <c:y val="0.16323788464237499"/>
          <c:w val="0.25481420970313401"/>
          <c:h val="0.76811142983577996"/>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a:t>Outcomes of interventions*</a:t>
            </a:r>
          </a:p>
          <a:p>
            <a:pPr algn="l">
              <a:defRPr/>
            </a:pPr>
            <a:r>
              <a:rPr lang="en-US" sz="1050" b="0" dirty="0"/>
              <a:t>*Respondents </a:t>
            </a:r>
            <a:r>
              <a:rPr lang="en-US" sz="1050" b="0" dirty="0" smtClean="0"/>
              <a:t>could </a:t>
            </a:r>
            <a:r>
              <a:rPr lang="en-US" sz="1050" b="0" dirty="0"/>
              <a:t>select more than one answer and report</a:t>
            </a:r>
            <a:r>
              <a:rPr lang="en-US" sz="1050" b="0" baseline="0" dirty="0"/>
              <a:t> on multiple incidents</a:t>
            </a:r>
            <a:endParaRPr lang="en-US" sz="1050" b="0" dirty="0"/>
          </a:p>
        </c:rich>
      </c:tx>
      <c:layout>
        <c:manualLayout>
          <c:xMode val="edge"/>
          <c:yMode val="edge"/>
          <c:x val="0.25094988118946393"/>
          <c:y val="1.4911461728324518E-2"/>
        </c:manualLayout>
      </c:layout>
      <c:overlay val="1"/>
    </c:title>
    <c:autoTitleDeleted val="0"/>
    <c:plotArea>
      <c:layout>
        <c:manualLayout>
          <c:layoutTarget val="inner"/>
          <c:xMode val="edge"/>
          <c:yMode val="edge"/>
          <c:x val="0.53129830744979833"/>
          <c:y val="0.15657034814740742"/>
          <c:w val="0.44420729597631281"/>
          <c:h val="0.73892104811529491"/>
        </c:manualLayout>
      </c:layout>
      <c:barChart>
        <c:barDir val="bar"/>
        <c:grouping val="clustered"/>
        <c:varyColors val="1"/>
        <c:ser>
          <c:idx val="0"/>
          <c:order val="0"/>
          <c:invertIfNegative val="0"/>
          <c:cat>
            <c:strRef>
              <c:f>Sheet1!$A$4:$A$20</c:f>
              <c:strCache>
                <c:ptCount val="17"/>
                <c:pt idx="0">
                  <c:v>Concern turned out to be unwarranted</c:v>
                </c:pt>
                <c:pt idx="1">
                  <c:v>Intervener feared legal action </c:v>
                </c:pt>
                <c:pt idx="2">
                  <c:v>Intervener had no support from institution</c:v>
                </c:pt>
                <c:pt idx="3">
                  <c:v>Intervener suffered social costs</c:v>
                </c:pt>
                <c:pt idx="4">
                  <c:v>Intervener suffered loss of reputation</c:v>
                </c:pt>
                <c:pt idx="5">
                  <c:v>Intervener felt career was jeopardized</c:v>
                </c:pt>
                <c:pt idx="6">
                  <c:v>Event was elevated to fedral level</c:v>
                </c:pt>
                <c:pt idx="7">
                  <c:v>Suspect did not respond tointervention</c:v>
                </c:pt>
                <c:pt idx="8">
                  <c:v>Intervener gained respect</c:v>
                </c:pt>
                <c:pt idx="9">
                  <c:v>Intervener was treated with disrespect</c:v>
                </c:pt>
                <c:pt idx="10">
                  <c:v>Intervener suffered emotional costs only </c:v>
                </c:pt>
                <c:pt idx="11">
                  <c:v>Suspect understood but couldn't correctproblem</c:v>
                </c:pt>
                <c:pt idx="12">
                  <c:v>Event was elevated to a local office</c:v>
                </c:pt>
                <c:pt idx="13">
                  <c:v>Suspect denied the problem</c:v>
                </c:pt>
                <c:pt idx="14">
                  <c:v>Suspect corrected the problem</c:v>
                </c:pt>
                <c:pt idx="15">
                  <c:v>Suspect did nothing to correct the problem</c:v>
                </c:pt>
                <c:pt idx="16">
                  <c:v>Intervener felt no negative fallout</c:v>
                </c:pt>
              </c:strCache>
            </c:strRef>
          </c:cat>
          <c:val>
            <c:numRef>
              <c:f>Sheet1!$B$4:$B$20</c:f>
              <c:numCache>
                <c:formatCode>General</c:formatCode>
                <c:ptCount val="17"/>
                <c:pt idx="0">
                  <c:v>0.8</c:v>
                </c:pt>
                <c:pt idx="1">
                  <c:v>1.5</c:v>
                </c:pt>
                <c:pt idx="2">
                  <c:v>5</c:v>
                </c:pt>
                <c:pt idx="3">
                  <c:v>6</c:v>
                </c:pt>
                <c:pt idx="4">
                  <c:v>6</c:v>
                </c:pt>
                <c:pt idx="5">
                  <c:v>7.5</c:v>
                </c:pt>
                <c:pt idx="6">
                  <c:v>8</c:v>
                </c:pt>
                <c:pt idx="7">
                  <c:v>11</c:v>
                </c:pt>
                <c:pt idx="8">
                  <c:v>11</c:v>
                </c:pt>
                <c:pt idx="9">
                  <c:v>11</c:v>
                </c:pt>
                <c:pt idx="10">
                  <c:v>11</c:v>
                </c:pt>
                <c:pt idx="11">
                  <c:v>13</c:v>
                </c:pt>
                <c:pt idx="12">
                  <c:v>20</c:v>
                </c:pt>
                <c:pt idx="13">
                  <c:v>27.5</c:v>
                </c:pt>
                <c:pt idx="14">
                  <c:v>28</c:v>
                </c:pt>
                <c:pt idx="15">
                  <c:v>29.5</c:v>
                </c:pt>
                <c:pt idx="16">
                  <c:v>42.5</c:v>
                </c:pt>
              </c:numCache>
            </c:numRef>
          </c:val>
        </c:ser>
        <c:dLbls>
          <c:showLegendKey val="0"/>
          <c:showVal val="0"/>
          <c:showCatName val="0"/>
          <c:showSerName val="0"/>
          <c:showPercent val="0"/>
          <c:showBubbleSize val="0"/>
        </c:dLbls>
        <c:gapWidth val="48"/>
        <c:axId val="74646656"/>
        <c:axId val="74648192"/>
      </c:barChart>
      <c:catAx>
        <c:axId val="74646656"/>
        <c:scaling>
          <c:orientation val="minMax"/>
        </c:scaling>
        <c:delete val="0"/>
        <c:axPos val="l"/>
        <c:majorTickMark val="out"/>
        <c:minorTickMark val="none"/>
        <c:tickLblPos val="nextTo"/>
        <c:txPr>
          <a:bodyPr/>
          <a:lstStyle/>
          <a:p>
            <a:pPr>
              <a:defRPr sz="1100"/>
            </a:pPr>
            <a:endParaRPr lang="en-US"/>
          </a:p>
        </c:txPr>
        <c:crossAx val="74648192"/>
        <c:crosses val="autoZero"/>
        <c:auto val="1"/>
        <c:lblAlgn val="ctr"/>
        <c:lblOffset val="100"/>
        <c:noMultiLvlLbl val="0"/>
      </c:catAx>
      <c:valAx>
        <c:axId val="74648192"/>
        <c:scaling>
          <c:orientation val="minMax"/>
        </c:scaling>
        <c:delete val="0"/>
        <c:axPos val="b"/>
        <c:majorGridlines/>
        <c:title>
          <c:tx>
            <c:rich>
              <a:bodyPr/>
              <a:lstStyle/>
              <a:p>
                <a:pPr>
                  <a:defRPr/>
                </a:pPr>
                <a:r>
                  <a:rPr lang="en-IE"/>
                  <a:t>Percentage of interveners who reported this outcome</a:t>
                </a:r>
              </a:p>
            </c:rich>
          </c:tx>
          <c:layout/>
          <c:overlay val="0"/>
        </c:title>
        <c:numFmt formatCode="General" sourceLinked="1"/>
        <c:majorTickMark val="out"/>
        <c:minorTickMark val="none"/>
        <c:tickLblPos val="nextTo"/>
        <c:crossAx val="7464665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CB4493-2F4A-A145-8815-A9598F4BC6E6}" type="datetimeFigureOut">
              <a:rPr lang="en-US" smtClean="0"/>
              <a:t>6/3/2014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EB9602-D030-CF4C-B89D-27E8DC36FCB4}" type="slidenum">
              <a:rPr lang="en-US" smtClean="0"/>
              <a:t>‹#›</a:t>
            </a:fld>
            <a:endParaRPr lang="en-US"/>
          </a:p>
        </p:txBody>
      </p:sp>
    </p:spTree>
    <p:extLst>
      <p:ext uri="{BB962C8B-B14F-4D97-AF65-F5344CB8AC3E}">
        <p14:creationId xmlns:p14="http://schemas.microsoft.com/office/powerpoint/2010/main" val="320452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D904C-76A6-4C96-9390-61E505177DE7}" type="datetimeFigureOut">
              <a:rPr lang="en-IE" smtClean="0"/>
              <a:t>03/06/2014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62B30F-A0E0-477C-AEF9-ABD1DE8C8A87}" type="slidenum">
              <a:rPr lang="en-IE" smtClean="0"/>
              <a:t>‹#›</a:t>
            </a:fld>
            <a:endParaRPr lang="en-IE"/>
          </a:p>
        </p:txBody>
      </p:sp>
    </p:spTree>
    <p:extLst>
      <p:ext uri="{BB962C8B-B14F-4D97-AF65-F5344CB8AC3E}">
        <p14:creationId xmlns:p14="http://schemas.microsoft.com/office/powerpoint/2010/main" val="336745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latin typeface="Helvetica Neue LT Pro 45 Light"/>
              </a:rPr>
              <a:t>Research Ethics</a:t>
            </a:r>
          </a:p>
          <a:p>
            <a:endParaRPr lang="en-IE" b="1" dirty="0">
              <a:latin typeface="Helvetica Neue LT Pro 45 Light"/>
            </a:endParaRPr>
          </a:p>
          <a:p>
            <a:r>
              <a:rPr lang="en-IE" b="1" dirty="0">
                <a:latin typeface="Helvetica Neue LT Pro 45 Light"/>
              </a:rPr>
              <a:t>Ensures</a:t>
            </a:r>
            <a:r>
              <a:rPr lang="en-IE" dirty="0">
                <a:latin typeface="Helvetica Neue LT Pro 45 Light"/>
              </a:rPr>
              <a:t> that:</a:t>
            </a:r>
          </a:p>
          <a:p>
            <a:pPr marL="280064" indent="-280064">
              <a:buFont typeface="Arial" pitchFamily="34" charset="0"/>
              <a:buChar char="•"/>
            </a:pPr>
            <a:r>
              <a:rPr lang="en-IE" dirty="0">
                <a:latin typeface="Helvetica Neue LT Pro 45 Light"/>
              </a:rPr>
              <a:t>the research is justifiable</a:t>
            </a:r>
          </a:p>
          <a:p>
            <a:pPr marL="280064" indent="-280064">
              <a:buFont typeface="Arial" pitchFamily="34" charset="0"/>
              <a:buChar char="•"/>
            </a:pPr>
            <a:r>
              <a:rPr lang="en-IE" dirty="0">
                <a:latin typeface="Helvetica Neue LT Pro 45 Light"/>
              </a:rPr>
              <a:t>the benefits outweigh the risks</a:t>
            </a:r>
          </a:p>
          <a:p>
            <a:pPr marL="280064" indent="-280064">
              <a:buFont typeface="Arial" pitchFamily="34" charset="0"/>
              <a:buChar char="•"/>
            </a:pPr>
            <a:r>
              <a:rPr lang="en-IE" dirty="0">
                <a:latin typeface="Helvetica Neue LT Pro 45 Light"/>
              </a:rPr>
              <a:t>The methodology is sound</a:t>
            </a:r>
          </a:p>
          <a:p>
            <a:pPr marL="280064" indent="-280064">
              <a:buFont typeface="Arial" pitchFamily="34" charset="0"/>
              <a:buChar char="•"/>
            </a:pPr>
            <a:r>
              <a:rPr lang="en-IE" dirty="0">
                <a:latin typeface="Helvetica Neue LT Pro 45 Light"/>
              </a:rPr>
              <a:t>Participants will be adequately protected</a:t>
            </a:r>
          </a:p>
          <a:p>
            <a:endParaRPr lang="en-IE" dirty="0"/>
          </a:p>
        </p:txBody>
      </p:sp>
      <p:sp>
        <p:nvSpPr>
          <p:cNvPr id="4" name="Slide Number Placeholder 3"/>
          <p:cNvSpPr>
            <a:spLocks noGrp="1"/>
          </p:cNvSpPr>
          <p:nvPr>
            <p:ph type="sldNum" sz="quarter" idx="10"/>
          </p:nvPr>
        </p:nvSpPr>
        <p:spPr/>
        <p:txBody>
          <a:bodyPr/>
          <a:lstStyle/>
          <a:p>
            <a:fld id="{ED1D1E53-FE62-4457-84C3-8E1C2FCB565C}" type="slidenum">
              <a:rPr lang="en-IE" smtClean="0"/>
              <a:t>7</a:t>
            </a:fld>
            <a:endParaRPr lang="en-IE"/>
          </a:p>
        </p:txBody>
      </p:sp>
    </p:spTree>
    <p:extLst>
      <p:ext uri="{BB962C8B-B14F-4D97-AF65-F5344CB8AC3E}">
        <p14:creationId xmlns:p14="http://schemas.microsoft.com/office/powerpoint/2010/main" val="124969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791346"/>
            <a:ext cx="6755101" cy="707886"/>
          </a:xfrm>
        </p:spPr>
        <p:txBody>
          <a:bodyPr wrap="square" anchor="b" anchorCtr="0">
            <a:spAutoFit/>
          </a:bodyPr>
          <a:lstStyle>
            <a:lvl1pPr>
              <a:defRPr sz="4000" baseline="0">
                <a:solidFill>
                  <a:schemeClr val="accent1"/>
                </a:solidFill>
                <a:latin typeface="Helvetica Neue LT Pro 55 Roman"/>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2569760"/>
            <a:ext cx="5759495" cy="1752600"/>
          </a:xfrm>
        </p:spPr>
        <p:txBody>
          <a:bodyPr/>
          <a:lstStyle>
            <a:lvl1pPr marL="0" indent="0" algn="l">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461678"/>
            <a:ext cx="1535916" cy="259797"/>
          </a:xfrm>
        </p:spPr>
        <p:txBody>
          <a:bodyPr/>
          <a:lstStyle/>
          <a:p>
            <a:fld id="{6C8C59B1-132C-1749-8333-142E7C26FE11}" type="datetimeFigureOut">
              <a:rPr lang="en-US" smtClean="0"/>
              <a:t>6/3/2014</a:t>
            </a:fld>
            <a:endParaRPr lang="en-US"/>
          </a:p>
        </p:txBody>
      </p:sp>
      <p:sp>
        <p:nvSpPr>
          <p:cNvPr id="5" name="Footer Placeholder 4"/>
          <p:cNvSpPr>
            <a:spLocks noGrp="1"/>
          </p:cNvSpPr>
          <p:nvPr>
            <p:ph type="ftr" sz="quarter" idx="11"/>
          </p:nvPr>
        </p:nvSpPr>
        <p:spPr>
          <a:xfrm>
            <a:off x="2132277" y="6461678"/>
            <a:ext cx="3800720" cy="259797"/>
          </a:xfrm>
        </p:spPr>
        <p:txBody>
          <a:bodyPr/>
          <a:lstStyle/>
          <a:p>
            <a:endParaRPr lang="en-US" dirty="0"/>
          </a:p>
        </p:txBody>
      </p:sp>
      <p:sp>
        <p:nvSpPr>
          <p:cNvPr id="6" name="Slide Number Placeholder 5"/>
          <p:cNvSpPr>
            <a:spLocks noGrp="1"/>
          </p:cNvSpPr>
          <p:nvPr>
            <p:ph type="sldNum" sz="quarter" idx="12"/>
          </p:nvPr>
        </p:nvSpPr>
        <p:spPr>
          <a:xfrm>
            <a:off x="6090592" y="6461678"/>
            <a:ext cx="844119" cy="259797"/>
          </a:xfrm>
        </p:spPr>
        <p:txBody>
          <a:bodyPr/>
          <a:lstStyle/>
          <a:p>
            <a:fld id="{5F689140-E178-1740-87FB-6181BC7EACD6}" type="slidenum">
              <a:rPr lang="en-US" smtClean="0"/>
              <a:t>‹#›</a:t>
            </a:fld>
            <a:endParaRPr lang="en-US"/>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733256"/>
            <a:ext cx="1152128" cy="908261"/>
          </a:xfrm>
          <a:prstGeom prst="rect">
            <a:avLst/>
          </a:prstGeom>
        </p:spPr>
      </p:pic>
    </p:spTree>
    <p:extLst>
      <p:ext uri="{BB962C8B-B14F-4D97-AF65-F5344CB8AC3E}">
        <p14:creationId xmlns:p14="http://schemas.microsoft.com/office/powerpoint/2010/main" val="374621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age (with Logo)">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C59B1-132C-1749-8333-142E7C26FE11}" type="datetimeFigureOut">
              <a:rPr lang="en-US" smtClean="0"/>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89140-E178-1740-87FB-6181BC7EACD6}" type="slidenum">
              <a:rPr lang="en-US" smtClean="0"/>
              <a:t>‹#›</a:t>
            </a:fld>
            <a:endParaRPr lang="en-US"/>
          </a:p>
        </p:txBody>
      </p:sp>
      <p:pic>
        <p:nvPicPr>
          <p:cNvPr id="5" name="Picture 4" descr="HRB Logo and 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64983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age (No Logo or Backgrou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8C59B1-132C-1749-8333-142E7C26FE11}" type="datetimeFigureOut">
              <a:rPr lang="en-US" smtClean="0"/>
              <a:pPr/>
              <a:t>6/3/2014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689140-E178-1740-87FB-6181BC7EACD6}" type="slidenum">
              <a:rPr lang="en-US" smtClean="0"/>
              <a:pPr/>
              <a:t>‹#›</a:t>
            </a:fld>
            <a:endParaRPr lang="en-US" dirty="0"/>
          </a:p>
        </p:txBody>
      </p:sp>
    </p:spTree>
    <p:extLst>
      <p:ext uri="{BB962C8B-B14F-4D97-AF65-F5344CB8AC3E}">
        <p14:creationId xmlns:p14="http://schemas.microsoft.com/office/powerpoint/2010/main" val="320911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Side N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730083" cy="1162050"/>
          </a:xfrm>
        </p:spPr>
        <p:txBody>
          <a:bodyPr anchor="b"/>
          <a:lstStyle>
            <a:lvl1pPr algn="l">
              <a:defRPr sz="2000" b="0" i="0">
                <a:solidFill>
                  <a:schemeClr val="accent1"/>
                </a:solidFill>
                <a:latin typeface="Helvetica Neue LT Pro 55 Roman"/>
                <a:cs typeface="HelveticaNeueLT Pro 75 Bd"/>
              </a:defRPr>
            </a:lvl1pPr>
          </a:lstStyle>
          <a:p>
            <a:r>
              <a:rPr lang="en-GB" dirty="0" smtClean="0"/>
              <a:t>Click to edit Master title style</a:t>
            </a:r>
            <a:endParaRPr lang="en-US" dirty="0"/>
          </a:p>
        </p:txBody>
      </p:sp>
      <p:sp>
        <p:nvSpPr>
          <p:cNvPr id="3" name="Content Placeholder 2"/>
          <p:cNvSpPr>
            <a:spLocks noGrp="1"/>
          </p:cNvSpPr>
          <p:nvPr>
            <p:ph idx="1"/>
          </p:nvPr>
        </p:nvSpPr>
        <p:spPr>
          <a:xfrm>
            <a:off x="3575050" y="1435100"/>
            <a:ext cx="5029398" cy="47252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7252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8C59B1-132C-1749-8333-142E7C26FE11}"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89140-E178-1740-87FB-6181BC7EACD6}" type="slidenum">
              <a:rPr lang="en-US" smtClean="0"/>
              <a:t>‹#›</a:t>
            </a:fld>
            <a:endParaRPr lang="en-US"/>
          </a:p>
        </p:txBody>
      </p:sp>
      <p:pic>
        <p:nvPicPr>
          <p:cNvPr id="8" name="Picture 7"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429356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6821488" cy="566738"/>
          </a:xfrm>
        </p:spPr>
        <p:txBody>
          <a:bodyPr anchor="b"/>
          <a:lstStyle>
            <a:lvl1pPr algn="l">
              <a:defRPr sz="2000" b="0" i="0">
                <a:solidFill>
                  <a:schemeClr val="accent1"/>
                </a:solidFill>
                <a:latin typeface="Helvetica Neue LT Pro 55 Roman"/>
                <a:cs typeface="HelveticaNeueLT Pro 75 Bd"/>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612775"/>
            <a:ext cx="68214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8C59B1-132C-1749-8333-142E7C26FE11}"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89140-E178-1740-87FB-6181BC7EACD6}" type="slidenum">
              <a:rPr lang="en-US" smtClean="0"/>
              <a:t>‹#›</a:t>
            </a:fld>
            <a:endParaRPr lang="en-US"/>
          </a:p>
        </p:txBody>
      </p:sp>
      <p:pic>
        <p:nvPicPr>
          <p:cNvPr id="8" name="Picture 7"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398743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6821488" cy="566738"/>
          </a:xfrm>
        </p:spPr>
        <p:txBody>
          <a:bodyPr anchor="b"/>
          <a:lstStyle>
            <a:lvl1pPr algn="l">
              <a:defRPr sz="2000" b="0" i="0">
                <a:solidFill>
                  <a:schemeClr val="accent1"/>
                </a:solidFill>
                <a:latin typeface="Helvetica Neue LT Pro 55 Roman"/>
                <a:cs typeface="HelveticaNeueLT Pro 75 Bd"/>
              </a:defRPr>
            </a:lvl1pPr>
          </a:lstStyle>
          <a:p>
            <a:r>
              <a:rPr lang="en-GB" dirty="0" smtClean="0"/>
              <a:t>Click to edit Master title style</a:t>
            </a:r>
            <a:endParaRPr lang="en-US" dirty="0"/>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8C59B1-132C-1749-8333-142E7C26FE11}"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89140-E178-1740-87FB-6181BC7EACD6}" type="slidenum">
              <a:rPr lang="en-US" smtClean="0"/>
              <a:t>‹#›</a:t>
            </a:fld>
            <a:endParaRPr lang="en-US"/>
          </a:p>
        </p:txBody>
      </p:sp>
      <p:pic>
        <p:nvPicPr>
          <p:cNvPr id="8" name="Picture 7"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
        <p:nvSpPr>
          <p:cNvPr id="11" name="Content Placeholder 9"/>
          <p:cNvSpPr>
            <a:spLocks noGrp="1"/>
          </p:cNvSpPr>
          <p:nvPr>
            <p:ph sz="quarter" idx="13"/>
          </p:nvPr>
        </p:nvSpPr>
        <p:spPr>
          <a:xfrm>
            <a:off x="457200" y="612775"/>
            <a:ext cx="6821488"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14610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7073"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147248" cy="450446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8C59B1-132C-1749-8333-142E7C26FE11}"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89140-E178-1740-87FB-6181BC7EACD6}" type="slidenum">
              <a:rPr lang="en-US" smtClean="0"/>
              <a:t>‹#›</a:t>
            </a:fld>
            <a:endParaRPr lang="en-US"/>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3678414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0313" y="274638"/>
            <a:ext cx="2057400" cy="5851525"/>
          </a:xfrm>
        </p:spPr>
        <p:txBody>
          <a:bodyPr vert="eaVert"/>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623898" y="274638"/>
            <a:ext cx="4437690" cy="58515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1291528" y="6480219"/>
            <a:ext cx="1378321" cy="241256"/>
          </a:xfrm>
        </p:spPr>
        <p:txBody>
          <a:bodyPr/>
          <a:lstStyle/>
          <a:p>
            <a:fld id="{6C8C59B1-132C-1749-8333-142E7C26FE11}" type="datetimeFigureOut">
              <a:rPr lang="en-US" smtClean="0"/>
              <a:t>6/3/2014</a:t>
            </a:fld>
            <a:endParaRPr lang="en-US"/>
          </a:p>
        </p:txBody>
      </p:sp>
      <p:sp>
        <p:nvSpPr>
          <p:cNvPr id="5" name="Footer Placeholder 4"/>
          <p:cNvSpPr>
            <a:spLocks noGrp="1"/>
          </p:cNvSpPr>
          <p:nvPr>
            <p:ph type="ftr" sz="quarter" idx="11"/>
          </p:nvPr>
        </p:nvSpPr>
        <p:spPr>
          <a:xfrm>
            <a:off x="2827444" y="6480219"/>
            <a:ext cx="3513447" cy="241256"/>
          </a:xfrm>
        </p:spPr>
        <p:txBody>
          <a:bodyPr/>
          <a:lstStyle/>
          <a:p>
            <a:endParaRPr lang="en-US" dirty="0"/>
          </a:p>
        </p:txBody>
      </p:sp>
      <p:sp>
        <p:nvSpPr>
          <p:cNvPr id="6" name="Slide Number Placeholder 5"/>
          <p:cNvSpPr>
            <a:spLocks noGrp="1"/>
          </p:cNvSpPr>
          <p:nvPr>
            <p:ph type="sldNum" sz="quarter" idx="12"/>
          </p:nvPr>
        </p:nvSpPr>
        <p:spPr>
          <a:xfrm>
            <a:off x="6484839" y="6480219"/>
            <a:ext cx="769957" cy="241256"/>
          </a:xfrm>
        </p:spPr>
        <p:txBody>
          <a:bodyPr/>
          <a:lstStyle/>
          <a:p>
            <a:fld id="{5F689140-E178-1740-87FB-6181BC7EACD6}" type="slidenum">
              <a:rPr lang="en-US" smtClean="0"/>
              <a:t>‹#›</a:t>
            </a:fld>
            <a:endParaRPr lang="en-US"/>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7452320" y="5095969"/>
            <a:ext cx="1152128" cy="908261"/>
          </a:xfrm>
          <a:prstGeom prst="rect">
            <a:avLst/>
          </a:prstGeom>
        </p:spPr>
      </p:pic>
    </p:spTree>
    <p:extLst>
      <p:ext uri="{BB962C8B-B14F-4D97-AF65-F5344CB8AC3E}">
        <p14:creationId xmlns:p14="http://schemas.microsoft.com/office/powerpoint/2010/main" val="1027663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230"/>
            <a:ext cx="8147248" cy="1143000"/>
          </a:xfrm>
        </p:spPr>
        <p:txBody>
          <a:bodyPr/>
          <a:lstStyle>
            <a:lvl1pPr>
              <a:defRPr b="0" i="0">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C59B1-132C-1749-8333-142E7C26FE11}" type="datetimeFigureOut">
              <a:rPr lang="en-US" smtClean="0"/>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89140-E178-1740-87FB-6181BC7EACD6}" type="slidenum">
              <a:rPr lang="en-US" smtClean="0"/>
              <a:t>‹#›</a:t>
            </a:fld>
            <a:endParaRPr lang="en-US"/>
          </a:p>
        </p:txBody>
      </p:sp>
      <p:pic>
        <p:nvPicPr>
          <p:cNvPr id="6" name="Picture 5"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306317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82350A26-19AC-496C-B8B6-9D637657BB93}"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998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230"/>
            <a:ext cx="8147248" cy="1143000"/>
          </a:xfrm>
        </p:spPr>
        <p:txBody>
          <a:bodyPr/>
          <a:lstStyle>
            <a:lvl1pPr>
              <a:defRPr b="0" i="0">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C59B1-132C-1749-8333-142E7C26FE11}" type="datetimeFigureOut">
              <a:rPr lang="en-US" smtClean="0"/>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89140-E178-1740-87FB-6181BC7EACD6}" type="slidenum">
              <a:rPr lang="en-US" smtClean="0"/>
              <a:t>‹#›</a:t>
            </a:fld>
            <a:endParaRPr lang="en-US"/>
          </a:p>
        </p:txBody>
      </p:sp>
      <p:pic>
        <p:nvPicPr>
          <p:cNvPr id="6" name="Picture 5"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236026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76493"/>
            <a:ext cx="8147248" cy="1362075"/>
          </a:xfrm>
        </p:spPr>
        <p:txBody>
          <a:bodyPr anchor="t"/>
          <a:lstStyle>
            <a:lvl1pPr algn="l">
              <a:defRPr sz="4000" b="0" i="0" cap="none">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76306"/>
            <a:ext cx="81472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C59B1-132C-1749-8333-142E7C26FE11}"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89140-E178-1740-87FB-6181BC7EACD6}" type="slidenum">
              <a:rPr lang="en-US" smtClean="0"/>
              <a:t>‹#›</a:t>
            </a:fld>
            <a:endParaRPr lang="en-US"/>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20739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1725" y="365125"/>
            <a:ext cx="11525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6810721"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10" name="Content Placeholder 2"/>
          <p:cNvSpPr>
            <a:spLocks noGrp="1"/>
          </p:cNvSpPr>
          <p:nvPr>
            <p:ph sz="half" idx="1"/>
          </p:nvPr>
        </p:nvSpPr>
        <p:spPr>
          <a:xfrm>
            <a:off x="457200" y="1600200"/>
            <a:ext cx="8147248" cy="4571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4B7D803-7464-467C-A465-8627A57EE465}" type="datetimeFigureOut">
              <a:rPr lang="en-US"/>
              <a:pPr>
                <a:defRPr/>
              </a:pPr>
              <a:t>6/3/2014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9A4F40B-B53D-4EDA-BBE7-1172198E5726}" type="slidenum">
              <a:rPr lang="en-US"/>
              <a:pPr>
                <a:defRPr/>
              </a:pPr>
              <a:t>‹#›</a:t>
            </a:fld>
            <a:endParaRPr lang="en-US"/>
          </a:p>
        </p:txBody>
      </p:sp>
    </p:spTree>
    <p:extLst>
      <p:ext uri="{BB962C8B-B14F-4D97-AF65-F5344CB8AC3E}">
        <p14:creationId xmlns:p14="http://schemas.microsoft.com/office/powerpoint/2010/main" val="7055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980269A-E804-4081-A5BD-A47833391F6F}" type="slidenum">
              <a:rPr lang="en-GB"/>
              <a:pPr>
                <a:defRPr/>
              </a:pPr>
              <a:t>‹#›</a:t>
            </a:fld>
            <a:endParaRPr lang="en-GB" dirty="0"/>
          </a:p>
        </p:txBody>
      </p:sp>
    </p:spTree>
    <p:extLst>
      <p:ext uri="{BB962C8B-B14F-4D97-AF65-F5344CB8AC3E}">
        <p14:creationId xmlns:p14="http://schemas.microsoft.com/office/powerpoint/2010/main" val="296185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10721"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5" name="Date Placeholder 4"/>
          <p:cNvSpPr>
            <a:spLocks noGrp="1"/>
          </p:cNvSpPr>
          <p:nvPr>
            <p:ph type="dt" sz="half" idx="10"/>
          </p:nvPr>
        </p:nvSpPr>
        <p:spPr/>
        <p:txBody>
          <a:bodyPr/>
          <a:lstStyle/>
          <a:p>
            <a:fld id="{6C8C59B1-132C-1749-8333-142E7C26FE11}"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89140-E178-1740-87FB-6181BC7EACD6}" type="slidenum">
              <a:rPr lang="en-US" smtClean="0"/>
              <a:t>‹#›</a:t>
            </a:fld>
            <a:endParaRPr lang="en-US"/>
          </a:p>
        </p:txBody>
      </p:sp>
      <p:pic>
        <p:nvPicPr>
          <p:cNvPr id="9" name="Picture 8"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
        <p:nvSpPr>
          <p:cNvPr id="10" name="Content Placeholder 2"/>
          <p:cNvSpPr>
            <a:spLocks noGrp="1"/>
          </p:cNvSpPr>
          <p:nvPr>
            <p:ph sz="half" idx="1"/>
          </p:nvPr>
        </p:nvSpPr>
        <p:spPr>
          <a:xfrm>
            <a:off x="457200" y="1600200"/>
            <a:ext cx="8147248" cy="4571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00794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10721"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3956400" cy="4537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3956248" cy="4537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6C8C59B1-132C-1749-8333-142E7C26FE11}"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89140-E178-1740-87FB-6181BC7EACD6}" type="slidenum">
              <a:rPr lang="en-US" smtClean="0"/>
              <a:t>‹#›</a:t>
            </a:fld>
            <a:endParaRPr lang="en-US"/>
          </a:p>
        </p:txBody>
      </p:sp>
      <p:pic>
        <p:nvPicPr>
          <p:cNvPr id="9" name="Picture 8"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931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17892"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395640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3956400" cy="39632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395640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4"/>
            <a:ext cx="3956400" cy="39632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C8C59B1-132C-1749-8333-142E7C26FE11}" type="datetimeFigureOut">
              <a:rPr lang="en-US" smtClean="0"/>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89140-E178-1740-87FB-6181BC7EACD6}" type="slidenum">
              <a:rPr lang="en-US" smtClean="0"/>
              <a:t>‹#›</a:t>
            </a:fld>
            <a:endParaRPr lang="en-US"/>
          </a:p>
        </p:txBody>
      </p:sp>
      <p:pic>
        <p:nvPicPr>
          <p:cNvPr id="10" name="Picture 9"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6854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Logo &amp;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C59B1-132C-1749-8333-142E7C26FE11}" type="datetimeFigureOut">
              <a:rPr lang="en-US" smtClean="0"/>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89140-E178-1740-87FB-6181BC7EACD6}" type="slidenum">
              <a:rPr lang="en-US" smtClean="0"/>
              <a:t>‹#›</a:t>
            </a:fld>
            <a:endParaRPr lang="en-US"/>
          </a:p>
        </p:txBody>
      </p:sp>
      <p:pic>
        <p:nvPicPr>
          <p:cNvPr id="5" name="Picture 4"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19636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smtClean="0">
                <a:ln>
                  <a:noFill/>
                </a:ln>
                <a:solidFill>
                  <a:srgbClr val="800000"/>
                </a:solidFill>
                <a:effectLst/>
                <a:uLnTx/>
                <a:uFillTx/>
                <a:latin typeface="HelveticaNeueLT Pro 55 Roman"/>
                <a:ea typeface="ＭＳ Ｐゴシック" pitchFamily="-110" charset="-128"/>
              </a:rPr>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80219"/>
            <a:ext cx="1378321"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fld id="{6C8C59B1-132C-1749-8333-142E7C26FE11}" type="datetimeFigureOut">
              <a:rPr lang="en-US" smtClean="0"/>
              <a:pPr/>
              <a:t>6/3/2014</a:t>
            </a:fld>
            <a:endParaRPr lang="en-US" dirty="0"/>
          </a:p>
        </p:txBody>
      </p:sp>
      <p:sp>
        <p:nvSpPr>
          <p:cNvPr id="5" name="Footer Placeholder 4"/>
          <p:cNvSpPr>
            <a:spLocks noGrp="1"/>
          </p:cNvSpPr>
          <p:nvPr>
            <p:ph type="ftr" sz="quarter" idx="3"/>
          </p:nvPr>
        </p:nvSpPr>
        <p:spPr>
          <a:xfrm>
            <a:off x="1965305" y="6480219"/>
            <a:ext cx="3986233"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endParaRPr lang="en-US" dirty="0"/>
          </a:p>
        </p:txBody>
      </p:sp>
      <p:sp>
        <p:nvSpPr>
          <p:cNvPr id="6" name="Slide Number Placeholder 5"/>
          <p:cNvSpPr>
            <a:spLocks noGrp="1"/>
          </p:cNvSpPr>
          <p:nvPr>
            <p:ph type="sldNum" sz="quarter" idx="4"/>
          </p:nvPr>
        </p:nvSpPr>
        <p:spPr>
          <a:xfrm>
            <a:off x="6099861" y="6480219"/>
            <a:ext cx="769957" cy="241256"/>
          </a:xfrm>
          <a:prstGeom prst="rect">
            <a:avLst/>
          </a:prstGeom>
        </p:spPr>
        <p:txBody>
          <a:bodyPr vert="horz" lIns="91440" tIns="45720" rIns="91440" bIns="45720" rtlCol="0" anchor="ctr"/>
          <a:lstStyle>
            <a:lvl1pPr algn="r">
              <a:defRPr sz="1000">
                <a:solidFill>
                  <a:schemeClr val="tx2"/>
                </a:solidFill>
                <a:latin typeface="Helvetica Neue LT Pro 45 Light"/>
              </a:defRPr>
            </a:lvl1pPr>
          </a:lstStyle>
          <a:p>
            <a:fld id="{5F689140-E178-1740-87FB-6181BC7EACD6}" type="slidenum">
              <a:rPr lang="en-US" smtClean="0"/>
              <a:pPr/>
              <a:t>‹#›</a:t>
            </a:fld>
            <a:endParaRPr lang="en-US" dirty="0"/>
          </a:p>
        </p:txBody>
      </p:sp>
    </p:spTree>
    <p:extLst>
      <p:ext uri="{BB962C8B-B14F-4D97-AF65-F5344CB8AC3E}">
        <p14:creationId xmlns:p14="http://schemas.microsoft.com/office/powerpoint/2010/main" val="19720051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80" r:id="rId4"/>
    <p:sldLayoutId id="2147483683" r:id="rId5"/>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LT Pro 45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T Pro 45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T Pro 45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0" lang="ga-IE" sz="4400" b="0" i="0" u="none" strike="noStrike" kern="1200" cap="none" spc="0" normalizeH="0" baseline="0" noProof="0" dirty="0" smtClean="0">
                <a:ln>
                  <a:noFill/>
                </a:ln>
                <a:solidFill>
                  <a:srgbClr val="800000"/>
                </a:solidFill>
                <a:effectLst/>
                <a:uLnTx/>
                <a:uFillTx/>
                <a:latin typeface="HelveticaNeueLT Pro 55 Roman"/>
                <a:ea typeface="ＭＳ Ｐゴシック" pitchFamily="-110" charset="-128"/>
                <a:cs typeface="HelveticaNeueLT Pro 55 Roman"/>
              </a:rPr>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480219"/>
            <a:ext cx="1378321"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fld id="{6C8C59B1-132C-1749-8333-142E7C26FE11}" type="datetimeFigureOut">
              <a:rPr lang="en-US" smtClean="0"/>
              <a:pPr/>
              <a:t>6/3/2014</a:t>
            </a:fld>
            <a:endParaRPr lang="en-US" dirty="0"/>
          </a:p>
        </p:txBody>
      </p:sp>
      <p:sp>
        <p:nvSpPr>
          <p:cNvPr id="5" name="Footer Placeholder 4"/>
          <p:cNvSpPr>
            <a:spLocks noGrp="1"/>
          </p:cNvSpPr>
          <p:nvPr>
            <p:ph type="ftr" sz="quarter" idx="3"/>
          </p:nvPr>
        </p:nvSpPr>
        <p:spPr>
          <a:xfrm>
            <a:off x="1965305" y="6480219"/>
            <a:ext cx="3986233"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endParaRPr lang="en-US" dirty="0"/>
          </a:p>
        </p:txBody>
      </p:sp>
      <p:sp>
        <p:nvSpPr>
          <p:cNvPr id="6" name="Slide Number Placeholder 5"/>
          <p:cNvSpPr>
            <a:spLocks noGrp="1"/>
          </p:cNvSpPr>
          <p:nvPr>
            <p:ph type="sldNum" sz="quarter" idx="4"/>
          </p:nvPr>
        </p:nvSpPr>
        <p:spPr>
          <a:xfrm>
            <a:off x="6099861" y="6480219"/>
            <a:ext cx="769957" cy="241256"/>
          </a:xfrm>
          <a:prstGeom prst="rect">
            <a:avLst/>
          </a:prstGeom>
        </p:spPr>
        <p:txBody>
          <a:bodyPr vert="horz" lIns="91440" tIns="45720" rIns="91440" bIns="45720" rtlCol="0" anchor="ctr"/>
          <a:lstStyle>
            <a:lvl1pPr algn="r">
              <a:defRPr sz="1000">
                <a:solidFill>
                  <a:schemeClr val="tx2"/>
                </a:solidFill>
                <a:latin typeface="Helvetica Neue LT Pro 45 Light"/>
              </a:defRPr>
            </a:lvl1pPr>
          </a:lstStyle>
          <a:p>
            <a:fld id="{5F689140-E178-1740-87FB-6181BC7EACD6}" type="slidenum">
              <a:rPr lang="en-US" smtClean="0"/>
              <a:pPr/>
              <a:t>‹#›</a:t>
            </a:fld>
            <a:endParaRPr lang="en-US" dirty="0"/>
          </a:p>
        </p:txBody>
      </p:sp>
    </p:spTree>
    <p:extLst>
      <p:ext uri="{BB962C8B-B14F-4D97-AF65-F5344CB8AC3E}">
        <p14:creationId xmlns:p14="http://schemas.microsoft.com/office/powerpoint/2010/main" val="30735132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2" r:id="rId12"/>
    <p:sldLayoutId id="2147483684" r:id="rId13"/>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LT Pro 45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T Pro 45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T Pro 45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plosone.org/article/info%3Adoi%2F10.1371%2Fjournal.pone.0005738" TargetMode="External"/><Relationship Id="rId2" Type="http://schemas.openxmlformats.org/officeDocument/2006/relationships/hyperlink" Target="http://www.ethicsresearch.com/images/Method_Results_July_22_2010_a.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Research Integrity</a:t>
            </a:r>
            <a:endParaRPr lang="en-US" b="1" dirty="0"/>
          </a:p>
        </p:txBody>
      </p:sp>
      <p:sp>
        <p:nvSpPr>
          <p:cNvPr id="3" name="Subtitle 2"/>
          <p:cNvSpPr>
            <a:spLocks noGrp="1"/>
          </p:cNvSpPr>
          <p:nvPr>
            <p:ph type="subTitle" idx="1"/>
          </p:nvPr>
        </p:nvSpPr>
        <p:spPr/>
        <p:txBody>
          <a:bodyPr>
            <a:normAutofit/>
          </a:bodyPr>
          <a:lstStyle/>
          <a:p>
            <a:r>
              <a:rPr lang="en-US" sz="2800" b="1" dirty="0" smtClean="0"/>
              <a:t>The good, the bad and the ugly!</a:t>
            </a:r>
          </a:p>
          <a:p>
            <a:endParaRPr lang="en-US" dirty="0"/>
          </a:p>
          <a:p>
            <a:r>
              <a:rPr lang="en-US" sz="1900" dirty="0" err="1" smtClean="0">
                <a:solidFill>
                  <a:schemeClr val="tx1"/>
                </a:solidFill>
              </a:rPr>
              <a:t>Dr</a:t>
            </a:r>
            <a:r>
              <a:rPr lang="en-US" sz="1900" dirty="0" smtClean="0">
                <a:solidFill>
                  <a:schemeClr val="tx1"/>
                </a:solidFill>
              </a:rPr>
              <a:t> Maura </a:t>
            </a:r>
            <a:r>
              <a:rPr lang="en-US" sz="1900" dirty="0" err="1" smtClean="0">
                <a:solidFill>
                  <a:schemeClr val="tx1"/>
                </a:solidFill>
              </a:rPr>
              <a:t>Hiney</a:t>
            </a:r>
            <a:r>
              <a:rPr lang="en-US" sz="1900" dirty="0" smtClean="0">
                <a:solidFill>
                  <a:schemeClr val="tx1"/>
                </a:solidFill>
              </a:rPr>
              <a:t>, Health Research Board Ireland</a:t>
            </a:r>
          </a:p>
        </p:txBody>
      </p:sp>
    </p:spTree>
    <p:extLst>
      <p:ext uri="{BB962C8B-B14F-4D97-AF65-F5344CB8AC3E}">
        <p14:creationId xmlns:p14="http://schemas.microsoft.com/office/powerpoint/2010/main" val="1540779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181" y="274638"/>
            <a:ext cx="6711740" cy="1143000"/>
          </a:xfrm>
        </p:spPr>
        <p:txBody>
          <a:bodyPr>
            <a:normAutofit/>
          </a:bodyPr>
          <a:lstStyle/>
          <a:p>
            <a:r>
              <a:rPr lang="en-IE" sz="3600" b="1" dirty="0" smtClean="0">
                <a:latin typeface="+mn-lt"/>
              </a:rPr>
              <a:t>The context of research integrity</a:t>
            </a:r>
            <a:endParaRPr lang="en-IE" sz="3600" b="1" dirty="0">
              <a:latin typeface="+mn-lt"/>
            </a:endParaRPr>
          </a:p>
        </p:txBody>
      </p:sp>
      <p:sp>
        <p:nvSpPr>
          <p:cNvPr id="5" name="Rectangle 10"/>
          <p:cNvSpPr>
            <a:spLocks noChangeArrowheads="1"/>
          </p:cNvSpPr>
          <p:nvPr/>
        </p:nvSpPr>
        <p:spPr bwMode="auto">
          <a:xfrm>
            <a:off x="5448693" y="2355414"/>
            <a:ext cx="3319525" cy="347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tabLst>
                <a:tab pos="914400" algn="l"/>
              </a:tabLst>
              <a:defRPr sz="3200" b="1" u="sng">
                <a:solidFill>
                  <a:srgbClr val="0D097F"/>
                </a:solidFill>
                <a:latin typeface="Times" pitchFamily="48" charset="0"/>
                <a:ea typeface="MS PGothic" pitchFamily="34" charset="-128"/>
              </a:defRPr>
            </a:lvl1pPr>
            <a:lvl2pPr marL="793750" indent="-285750" eaLnBrk="0" hangingPunct="0">
              <a:tabLst>
                <a:tab pos="914400" algn="l"/>
              </a:tabLst>
              <a:defRPr sz="3200" b="1" u="sng">
                <a:solidFill>
                  <a:srgbClr val="0D097F"/>
                </a:solidFill>
                <a:latin typeface="Times" pitchFamily="48" charset="0"/>
                <a:ea typeface="MS PGothic" pitchFamily="34" charset="-128"/>
              </a:defRPr>
            </a:lvl2pPr>
            <a:lvl3pPr marL="1143000" indent="-228600" eaLnBrk="0" hangingPunct="0">
              <a:tabLst>
                <a:tab pos="914400" algn="l"/>
              </a:tabLst>
              <a:defRPr sz="3200" b="1" u="sng">
                <a:solidFill>
                  <a:srgbClr val="0D097F"/>
                </a:solidFill>
                <a:latin typeface="Times" pitchFamily="48" charset="0"/>
                <a:ea typeface="MS PGothic" pitchFamily="34" charset="-128"/>
              </a:defRPr>
            </a:lvl3pPr>
            <a:lvl4pPr marL="1600200" indent="-228600" eaLnBrk="0" hangingPunct="0">
              <a:tabLst>
                <a:tab pos="914400" algn="l"/>
              </a:tabLst>
              <a:defRPr sz="3200" b="1" u="sng">
                <a:solidFill>
                  <a:srgbClr val="0D097F"/>
                </a:solidFill>
                <a:latin typeface="Times" pitchFamily="48" charset="0"/>
                <a:ea typeface="MS PGothic" pitchFamily="34" charset="-128"/>
              </a:defRPr>
            </a:lvl4pPr>
            <a:lvl5pPr marL="2057400" indent="-228600" eaLnBrk="0" hangingPunct="0">
              <a:tabLst>
                <a:tab pos="914400" algn="l"/>
              </a:tabLst>
              <a:defRPr sz="3200" b="1" u="sng">
                <a:solidFill>
                  <a:srgbClr val="0D097F"/>
                </a:solidFill>
                <a:latin typeface="Times" pitchFamily="48" charset="0"/>
                <a:ea typeface="MS PGothic" pitchFamily="34" charset="-128"/>
              </a:defRPr>
            </a:lvl5pPr>
            <a:lvl6pPr marL="2514600" indent="-228600" eaLnBrk="0" fontAlgn="base" hangingPunct="0">
              <a:spcBef>
                <a:spcPct val="0"/>
              </a:spcBef>
              <a:spcAft>
                <a:spcPct val="0"/>
              </a:spcAft>
              <a:tabLst>
                <a:tab pos="914400" algn="l"/>
              </a:tabLst>
              <a:defRPr sz="3200" b="1" u="sng">
                <a:solidFill>
                  <a:srgbClr val="0D097F"/>
                </a:solidFill>
                <a:latin typeface="Times" pitchFamily="48" charset="0"/>
                <a:ea typeface="MS PGothic" pitchFamily="34" charset="-128"/>
              </a:defRPr>
            </a:lvl6pPr>
            <a:lvl7pPr marL="2971800" indent="-228600" eaLnBrk="0" fontAlgn="base" hangingPunct="0">
              <a:spcBef>
                <a:spcPct val="0"/>
              </a:spcBef>
              <a:spcAft>
                <a:spcPct val="0"/>
              </a:spcAft>
              <a:tabLst>
                <a:tab pos="914400" algn="l"/>
              </a:tabLst>
              <a:defRPr sz="3200" b="1" u="sng">
                <a:solidFill>
                  <a:srgbClr val="0D097F"/>
                </a:solidFill>
                <a:latin typeface="Times" pitchFamily="48" charset="0"/>
                <a:ea typeface="MS PGothic" pitchFamily="34" charset="-128"/>
              </a:defRPr>
            </a:lvl7pPr>
            <a:lvl8pPr marL="3429000" indent="-228600" eaLnBrk="0" fontAlgn="base" hangingPunct="0">
              <a:spcBef>
                <a:spcPct val="0"/>
              </a:spcBef>
              <a:spcAft>
                <a:spcPct val="0"/>
              </a:spcAft>
              <a:tabLst>
                <a:tab pos="914400" algn="l"/>
              </a:tabLst>
              <a:defRPr sz="3200" b="1" u="sng">
                <a:solidFill>
                  <a:srgbClr val="0D097F"/>
                </a:solidFill>
                <a:latin typeface="Times" pitchFamily="48" charset="0"/>
                <a:ea typeface="MS PGothic" pitchFamily="34" charset="-128"/>
              </a:defRPr>
            </a:lvl8pPr>
            <a:lvl9pPr marL="3886200" indent="-228600" eaLnBrk="0" fontAlgn="base" hangingPunct="0">
              <a:spcBef>
                <a:spcPct val="0"/>
              </a:spcBef>
              <a:spcAft>
                <a:spcPct val="0"/>
              </a:spcAft>
              <a:tabLst>
                <a:tab pos="914400" algn="l"/>
              </a:tabLst>
              <a:defRPr sz="3200" b="1" u="sng">
                <a:solidFill>
                  <a:srgbClr val="0D097F"/>
                </a:solidFill>
                <a:latin typeface="Times" pitchFamily="48" charset="0"/>
                <a:ea typeface="MS PGothic" pitchFamily="34" charset="-128"/>
              </a:defRPr>
            </a:lvl9pPr>
          </a:lstStyle>
          <a:p>
            <a:pPr marL="361950" lvl="1" indent="-342900" eaLnBrk="1" hangingPunct="1">
              <a:spcBef>
                <a:spcPct val="20000"/>
              </a:spcBef>
              <a:buFont typeface="Arial" panose="020B0604020202020204" pitchFamily="34" charset="0"/>
              <a:buChar char="•"/>
              <a:tabLst>
                <a:tab pos="363538" algn="l"/>
              </a:tabLst>
            </a:pPr>
            <a:r>
              <a:rPr lang="en-US" altLang="en-US" sz="2200" b="0" u="none" dirty="0">
                <a:solidFill>
                  <a:schemeClr val="tx1"/>
                </a:solidFill>
                <a:latin typeface="+mn-lt"/>
              </a:rPr>
              <a:t>1 of 100 public dollars in US spent on health </a:t>
            </a:r>
            <a:r>
              <a:rPr lang="en-US" altLang="en-US" sz="2200" b="0" u="none" dirty="0" smtClean="0">
                <a:solidFill>
                  <a:schemeClr val="tx1"/>
                </a:solidFill>
                <a:latin typeface="+mn-lt"/>
              </a:rPr>
              <a:t>research</a:t>
            </a:r>
          </a:p>
          <a:p>
            <a:pPr marL="361950" lvl="1" indent="-342900" eaLnBrk="1" hangingPunct="1">
              <a:spcBef>
                <a:spcPct val="20000"/>
              </a:spcBef>
              <a:buFont typeface="Arial" panose="020B0604020202020204" pitchFamily="34" charset="0"/>
              <a:buChar char="•"/>
              <a:tabLst>
                <a:tab pos="363538" algn="l"/>
              </a:tabLst>
            </a:pPr>
            <a:r>
              <a:rPr lang="en-US" altLang="en-US" sz="2200" b="0" u="none" dirty="0" smtClean="0">
                <a:solidFill>
                  <a:schemeClr val="tx1"/>
                </a:solidFill>
                <a:latin typeface="+mn-lt"/>
              </a:rPr>
              <a:t>In Europe approx. 1.75% of total government expenditure on R&amp;D (</a:t>
            </a:r>
            <a:r>
              <a:rPr lang="en-US" altLang="en-US" sz="2200" b="0" u="none" dirty="0" err="1" smtClean="0">
                <a:solidFill>
                  <a:schemeClr val="tx1"/>
                </a:solidFill>
                <a:latin typeface="+mn-lt"/>
              </a:rPr>
              <a:t>GERD</a:t>
            </a:r>
            <a:r>
              <a:rPr lang="en-US" altLang="en-US" sz="2200" b="0" u="none" dirty="0" smtClean="0">
                <a:solidFill>
                  <a:schemeClr val="tx1"/>
                </a:solidFill>
                <a:latin typeface="+mn-lt"/>
              </a:rPr>
              <a:t>)  </a:t>
            </a:r>
            <a:endParaRPr lang="en-US" altLang="en-US" sz="2200" b="0" u="none" dirty="0">
              <a:solidFill>
                <a:schemeClr val="tx1"/>
              </a:solidFill>
              <a:latin typeface="+mn-lt"/>
            </a:endParaRPr>
          </a:p>
          <a:p>
            <a:pPr marL="363538" lvl="1" indent="-363538" eaLnBrk="1" hangingPunct="1">
              <a:spcBef>
                <a:spcPct val="20000"/>
              </a:spcBef>
              <a:buFont typeface="Arial" panose="020B0604020202020204" pitchFamily="34" charset="0"/>
              <a:buChar char="•"/>
              <a:tabLst>
                <a:tab pos="363538" algn="l"/>
              </a:tabLst>
            </a:pPr>
            <a:r>
              <a:rPr lang="en-US" altLang="en-US" sz="2200" u="none" dirty="0">
                <a:solidFill>
                  <a:srgbClr val="E81922"/>
                </a:solidFill>
                <a:latin typeface="+mn-lt"/>
              </a:rPr>
              <a:t>Research is a </a:t>
            </a:r>
            <a:r>
              <a:rPr lang="en-US" altLang="en-US" sz="2200" u="none" dirty="0" smtClean="0">
                <a:solidFill>
                  <a:srgbClr val="E81922"/>
                </a:solidFill>
                <a:latin typeface="+mn-lt"/>
              </a:rPr>
              <a:t>very much a public </a:t>
            </a:r>
            <a:r>
              <a:rPr lang="en-US" altLang="en-US" sz="2200" u="none" dirty="0">
                <a:solidFill>
                  <a:srgbClr val="E81922"/>
                </a:solidFill>
                <a:latin typeface="+mn-lt"/>
              </a:rPr>
              <a:t>activity</a:t>
            </a:r>
            <a:endParaRPr lang="en-US" altLang="en-US" sz="2200" b="0" u="none" dirty="0">
              <a:solidFill>
                <a:srgbClr val="2E2F8D"/>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79" y="2029767"/>
            <a:ext cx="4911366" cy="4535977"/>
          </a:xfrm>
          <a:prstGeom prst="rect">
            <a:avLst/>
          </a:prstGeom>
        </p:spPr>
      </p:pic>
      <p:sp>
        <p:nvSpPr>
          <p:cNvPr id="6" name="TextBox 5"/>
          <p:cNvSpPr txBox="1"/>
          <p:nvPr/>
        </p:nvSpPr>
        <p:spPr>
          <a:xfrm>
            <a:off x="686810" y="1417638"/>
            <a:ext cx="4985724" cy="461665"/>
          </a:xfrm>
          <a:prstGeom prst="rect">
            <a:avLst/>
          </a:prstGeom>
          <a:noFill/>
        </p:spPr>
        <p:txBody>
          <a:bodyPr wrap="none" rtlCol="0">
            <a:spAutoFit/>
          </a:bodyPr>
          <a:lstStyle/>
          <a:p>
            <a:r>
              <a:rPr lang="en-IE" sz="2400" dirty="0" smtClean="0"/>
              <a:t>Increasing annual expenditure on R&amp;D</a:t>
            </a:r>
            <a:endParaRPr lang="en-IE" sz="2400" dirty="0"/>
          </a:p>
        </p:txBody>
      </p:sp>
    </p:spTree>
    <p:extLst>
      <p:ext uri="{BB962C8B-B14F-4D97-AF65-F5344CB8AC3E}">
        <p14:creationId xmlns:p14="http://schemas.microsoft.com/office/powerpoint/2010/main" val="294413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3600" b="1" dirty="0">
                <a:solidFill>
                  <a:srgbClr val="7E0000"/>
                </a:solidFill>
                <a:latin typeface="+mn-lt"/>
                <a:ea typeface="ＭＳ Ｐゴシック" pitchFamily="34" charset="-128"/>
              </a:rPr>
              <a:t>Science and </a:t>
            </a:r>
            <a:r>
              <a:rPr lang="en-IE" sz="3600" b="1" dirty="0" smtClean="0">
                <a:solidFill>
                  <a:srgbClr val="7E0000"/>
                </a:solidFill>
                <a:latin typeface="+mn-lt"/>
                <a:ea typeface="ＭＳ Ｐゴシック" pitchFamily="34" charset="-128"/>
              </a:rPr>
              <a:t>society are linked</a:t>
            </a:r>
            <a:endParaRPr lang="en-IE" sz="3600" dirty="0">
              <a:solidFill>
                <a:srgbClr val="7E0000"/>
              </a:solidFill>
              <a:latin typeface="+mn-lt"/>
            </a:endParaRPr>
          </a:p>
        </p:txBody>
      </p:sp>
      <p:sp>
        <p:nvSpPr>
          <p:cNvPr id="5" name="Content Placeholder 4"/>
          <p:cNvSpPr>
            <a:spLocks noGrp="1"/>
          </p:cNvSpPr>
          <p:nvPr>
            <p:ph sz="half" idx="1"/>
          </p:nvPr>
        </p:nvSpPr>
        <p:spPr/>
        <p:txBody>
          <a:bodyPr>
            <a:normAutofit fontScale="92500" lnSpcReduction="20000"/>
          </a:bodyPr>
          <a:lstStyle/>
          <a:p>
            <a:pPr>
              <a:spcBef>
                <a:spcPct val="50000"/>
              </a:spcBef>
              <a:buClr>
                <a:srgbClr val="976B35"/>
              </a:buClr>
              <a:defRPr/>
            </a:pPr>
            <a:r>
              <a:rPr lang="en-IE" dirty="0">
                <a:latin typeface="+mn-lt"/>
                <a:ea typeface="ＭＳ Ｐゴシック" pitchFamily="34" charset="-128"/>
              </a:rPr>
              <a:t>Science and society are </a:t>
            </a:r>
            <a:r>
              <a:rPr lang="en-IE" b="1" dirty="0">
                <a:latin typeface="+mn-lt"/>
                <a:ea typeface="ＭＳ Ｐゴシック" pitchFamily="34" charset="-128"/>
              </a:rPr>
              <a:t>interconnected:</a:t>
            </a:r>
          </a:p>
          <a:p>
            <a:pPr marL="685800" lvl="1">
              <a:spcBef>
                <a:spcPts val="600"/>
              </a:spcBef>
              <a:buClr>
                <a:schemeClr val="tx2"/>
              </a:buClr>
              <a:buFont typeface="Arial" pitchFamily="34" charset="0"/>
              <a:buChar char="•"/>
              <a:defRPr/>
            </a:pPr>
            <a:r>
              <a:rPr lang="en-IE" dirty="0">
                <a:latin typeface="+mn-lt"/>
                <a:ea typeface="ＭＳ Ｐゴシック" pitchFamily="34" charset="-128"/>
              </a:rPr>
              <a:t>the </a:t>
            </a:r>
            <a:r>
              <a:rPr lang="en-IE" b="1" dirty="0">
                <a:latin typeface="+mn-lt"/>
                <a:ea typeface="ＭＳ Ｐゴシック" pitchFamily="34" charset="-128"/>
              </a:rPr>
              <a:t>public</a:t>
            </a:r>
            <a:r>
              <a:rPr lang="en-IE" dirty="0">
                <a:latin typeface="+mn-lt"/>
                <a:ea typeface="ＭＳ Ｐゴシック" pitchFamily="34" charset="-128"/>
              </a:rPr>
              <a:t>, as taxpayers, are major supporters and funders of research</a:t>
            </a:r>
          </a:p>
          <a:p>
            <a:pPr marL="685800" lvl="1">
              <a:spcBef>
                <a:spcPts val="600"/>
              </a:spcBef>
              <a:buClr>
                <a:schemeClr val="tx2"/>
              </a:buClr>
              <a:buFont typeface="Arial" pitchFamily="34" charset="0"/>
              <a:buChar char="•"/>
              <a:defRPr/>
            </a:pPr>
            <a:r>
              <a:rPr lang="en-IE" dirty="0">
                <a:latin typeface="+mn-lt"/>
                <a:ea typeface="ＭＳ Ｐゴシック" pitchFamily="34" charset="-128"/>
              </a:rPr>
              <a:t>public support is provided on the understanding that society will </a:t>
            </a:r>
            <a:r>
              <a:rPr lang="en-IE" b="1" dirty="0">
                <a:latin typeface="+mn-lt"/>
                <a:ea typeface="ＭＳ Ｐゴシック" pitchFamily="34" charset="-128"/>
              </a:rPr>
              <a:t>benefit</a:t>
            </a:r>
            <a:r>
              <a:rPr lang="en-IE" dirty="0">
                <a:latin typeface="+mn-lt"/>
                <a:ea typeface="ＭＳ Ｐゴシック" pitchFamily="34" charset="-128"/>
              </a:rPr>
              <a:t> from research</a:t>
            </a:r>
          </a:p>
          <a:p>
            <a:pPr>
              <a:buClr>
                <a:schemeClr val="tx2"/>
              </a:buClr>
              <a:defRPr/>
            </a:pPr>
            <a:endParaRPr lang="en-IE" b="1" dirty="0">
              <a:latin typeface="+mn-lt"/>
              <a:ea typeface="ＭＳ Ｐゴシック" pitchFamily="34" charset="-128"/>
            </a:endParaRPr>
          </a:p>
          <a:p>
            <a:pPr>
              <a:buClr>
                <a:srgbClr val="976B35"/>
              </a:buClr>
              <a:defRPr/>
            </a:pPr>
            <a:r>
              <a:rPr lang="en-IE" dirty="0">
                <a:latin typeface="+mn-lt"/>
                <a:ea typeface="ＭＳ Ｐゴシック" pitchFamily="34" charset="-128"/>
              </a:rPr>
              <a:t>But continued public support requires  </a:t>
            </a:r>
            <a:r>
              <a:rPr lang="en-IE" b="1" dirty="0">
                <a:latin typeface="+mn-lt"/>
                <a:ea typeface="ＭＳ Ｐゴシック" pitchFamily="34" charset="-128"/>
              </a:rPr>
              <a:t>credibility</a:t>
            </a:r>
            <a:r>
              <a:rPr lang="en-IE" dirty="0">
                <a:latin typeface="+mn-lt"/>
                <a:ea typeface="ＭＳ Ｐゴシック" pitchFamily="34" charset="-128"/>
              </a:rPr>
              <a:t> and </a:t>
            </a:r>
            <a:r>
              <a:rPr lang="en-IE" b="1" dirty="0">
                <a:latin typeface="+mn-lt"/>
                <a:ea typeface="ＭＳ Ｐゴシック" pitchFamily="34" charset="-128"/>
              </a:rPr>
              <a:t>trust</a:t>
            </a:r>
            <a:r>
              <a:rPr lang="en-IE" dirty="0">
                <a:latin typeface="+mn-lt"/>
                <a:ea typeface="ＭＳ Ｐゴシック" pitchFamily="34" charset="-128"/>
              </a:rPr>
              <a:t>:</a:t>
            </a:r>
          </a:p>
          <a:p>
            <a:pPr marL="685800" lvl="1">
              <a:spcBef>
                <a:spcPts val="600"/>
              </a:spcBef>
              <a:buFont typeface="Arial" pitchFamily="34" charset="0"/>
              <a:buChar char="•"/>
              <a:defRPr/>
            </a:pPr>
            <a:r>
              <a:rPr lang="en-IE" dirty="0" err="1">
                <a:latin typeface="+mn-lt"/>
                <a:ea typeface="ＭＳ Ｐゴシック" pitchFamily="34" charset="-128"/>
              </a:rPr>
              <a:t>Eurobarometer</a:t>
            </a:r>
            <a:r>
              <a:rPr lang="en-IE" dirty="0">
                <a:latin typeface="+mn-lt"/>
                <a:ea typeface="ＭＳ Ｐゴシック" pitchFamily="34" charset="-128"/>
              </a:rPr>
              <a:t> Survey (2010) – </a:t>
            </a:r>
            <a:r>
              <a:rPr lang="en-IE" b="1" dirty="0">
                <a:latin typeface="+mn-lt"/>
                <a:ea typeface="ＭＳ Ｐゴシック" pitchFamily="34" charset="-128"/>
              </a:rPr>
              <a:t>58%</a:t>
            </a:r>
            <a:r>
              <a:rPr lang="en-IE" dirty="0">
                <a:latin typeface="+mn-lt"/>
                <a:ea typeface="ＭＳ Ｐゴシック" pitchFamily="34" charset="-128"/>
              </a:rPr>
              <a:t> of Europeans </a:t>
            </a:r>
            <a:r>
              <a:rPr lang="en-IE" b="1" dirty="0">
                <a:latin typeface="+mn-lt"/>
                <a:ea typeface="ＭＳ Ｐゴシック" pitchFamily="34" charset="-128"/>
              </a:rPr>
              <a:t>did not</a:t>
            </a:r>
            <a:r>
              <a:rPr lang="en-IE" dirty="0">
                <a:latin typeface="+mn-lt"/>
                <a:ea typeface="ＭＳ Ｐゴシック" pitchFamily="34" charset="-128"/>
              </a:rPr>
              <a:t> </a:t>
            </a:r>
            <a:r>
              <a:rPr lang="en-IE" b="1" dirty="0">
                <a:latin typeface="+mn-lt"/>
                <a:ea typeface="ＭＳ Ｐゴシック" pitchFamily="34" charset="-128"/>
              </a:rPr>
              <a:t>trust</a:t>
            </a:r>
            <a:r>
              <a:rPr lang="en-IE" dirty="0">
                <a:latin typeface="+mn-lt"/>
                <a:ea typeface="ＭＳ Ｐゴシック" pitchFamily="34" charset="-128"/>
              </a:rPr>
              <a:t> scientists to be truthful about controversial issues</a:t>
            </a:r>
          </a:p>
          <a:p>
            <a:pPr marL="685800" lvl="1">
              <a:spcBef>
                <a:spcPts val="600"/>
              </a:spcBef>
              <a:buFont typeface="Arial" pitchFamily="34" charset="0"/>
              <a:buChar char="•"/>
              <a:defRPr/>
            </a:pPr>
            <a:r>
              <a:rPr lang="en-IE" b="1" dirty="0" err="1">
                <a:latin typeface="+mn-lt"/>
                <a:ea typeface="ＭＳ Ｐゴシック" pitchFamily="34" charset="-128"/>
              </a:rPr>
              <a:t>Climategate</a:t>
            </a:r>
            <a:r>
              <a:rPr lang="en-IE" dirty="0">
                <a:latin typeface="+mn-lt"/>
                <a:ea typeface="ＭＳ Ｐゴシック" pitchFamily="34" charset="-128"/>
              </a:rPr>
              <a:t> –</a:t>
            </a:r>
            <a:r>
              <a:rPr lang="en-IE" dirty="0">
                <a:latin typeface="+mn-lt"/>
                <a:ea typeface="ＭＳ Ｐゴシック" pitchFamily="34" charset="-128"/>
                <a:cs typeface="Lucida Sans Unicode" pitchFamily="34" charset="0"/>
              </a:rPr>
              <a:t> rigour and honesty of research not in doubt but the CRU failed to display the proper degree of   </a:t>
            </a:r>
            <a:r>
              <a:rPr lang="en-IE" b="1" dirty="0">
                <a:latin typeface="+mn-lt"/>
                <a:ea typeface="ＭＳ Ｐゴシック" pitchFamily="34" charset="-128"/>
                <a:cs typeface="Lucida Sans Unicode" pitchFamily="34" charset="0"/>
              </a:rPr>
              <a:t>openness</a:t>
            </a:r>
            <a:r>
              <a:rPr lang="en-IE" dirty="0">
                <a:latin typeface="+mn-lt"/>
                <a:ea typeface="ＭＳ Ｐゴシック" pitchFamily="34" charset="-128"/>
                <a:cs typeface="Lucida Sans Unicode" pitchFamily="34" charset="0"/>
              </a:rPr>
              <a:t> and </a:t>
            </a:r>
            <a:r>
              <a:rPr lang="en-IE" b="1" dirty="0">
                <a:latin typeface="+mn-lt"/>
                <a:ea typeface="ＭＳ Ｐゴシック" pitchFamily="34" charset="-128"/>
                <a:cs typeface="Lucida Sans Unicode" pitchFamily="34" charset="0"/>
              </a:rPr>
              <a:t>transparency</a:t>
            </a:r>
            <a:endParaRPr lang="en-IE" b="1" dirty="0">
              <a:latin typeface="+mn-lt"/>
              <a:ea typeface="ＭＳ Ｐゴシック" pitchFamily="34" charset="-128"/>
            </a:endParaRPr>
          </a:p>
          <a:p>
            <a:endParaRPr lang="en-IE" dirty="0"/>
          </a:p>
        </p:txBody>
      </p:sp>
    </p:spTree>
    <p:extLst>
      <p:ext uri="{BB962C8B-B14F-4D97-AF65-F5344CB8AC3E}">
        <p14:creationId xmlns:p14="http://schemas.microsoft.com/office/powerpoint/2010/main" val="153610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7943" y="2191657"/>
            <a:ext cx="7213600" cy="2423885"/>
          </a:xfrm>
        </p:spPr>
        <p:txBody>
          <a:bodyPr>
            <a:normAutofit fontScale="90000"/>
          </a:bodyPr>
          <a:lstStyle/>
          <a:p>
            <a:pPr algn="ctr"/>
            <a:r>
              <a:rPr lang="en-IE" b="1" dirty="0" smtClean="0">
                <a:latin typeface="+mn-lt"/>
              </a:rPr>
              <a:t>Excellent research is done by honest researchers – so why all the fuss about research integrity?</a:t>
            </a:r>
            <a:endParaRPr lang="en-IE" b="1" dirty="0">
              <a:latin typeface="+mn-lt"/>
            </a:endParaRPr>
          </a:p>
        </p:txBody>
      </p:sp>
    </p:spTree>
    <p:extLst>
      <p:ext uri="{BB962C8B-B14F-4D97-AF65-F5344CB8AC3E}">
        <p14:creationId xmlns:p14="http://schemas.microsoft.com/office/powerpoint/2010/main" val="2438798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b="1" dirty="0" smtClean="0">
                <a:latin typeface="+mn-lt"/>
              </a:rPr>
              <a:t>Assumptions about misconduct</a:t>
            </a:r>
            <a:endParaRPr lang="en-IE" sz="3600" b="1" dirty="0">
              <a:latin typeface="+mn-lt"/>
            </a:endParaRPr>
          </a:p>
        </p:txBody>
      </p:sp>
      <p:sp>
        <p:nvSpPr>
          <p:cNvPr id="4" name="Content Placeholder 3"/>
          <p:cNvSpPr>
            <a:spLocks noGrp="1"/>
          </p:cNvSpPr>
          <p:nvPr>
            <p:ph sz="half" idx="1"/>
          </p:nvPr>
        </p:nvSpPr>
        <p:spPr>
          <a:xfrm>
            <a:off x="457200" y="1600200"/>
            <a:ext cx="8147248" cy="4348424"/>
          </a:xfrm>
        </p:spPr>
        <p:txBody>
          <a:bodyPr>
            <a:normAutofit/>
          </a:bodyPr>
          <a:lstStyle/>
          <a:p>
            <a:pPr marL="457200" indent="-457200">
              <a:buFont typeface="+mj-lt"/>
              <a:buAutoNum type="arabicPeriod"/>
            </a:pPr>
            <a:r>
              <a:rPr lang="en-US" altLang="en-US" sz="2400" dirty="0">
                <a:latin typeface="+mn-lt"/>
              </a:rPr>
              <a:t>Serious misconduct in research is rare</a:t>
            </a:r>
          </a:p>
          <a:p>
            <a:pPr marL="457200" indent="-457200">
              <a:buFont typeface="+mj-lt"/>
              <a:buAutoNum type="arabicPeriod"/>
            </a:pPr>
            <a:r>
              <a:rPr lang="en-US" altLang="en-US" sz="2400" dirty="0">
                <a:latin typeface="+mn-lt"/>
              </a:rPr>
              <a:t>Self-regulation keeps improper behavior in check</a:t>
            </a:r>
          </a:p>
          <a:p>
            <a:pPr marL="457200" indent="-457200">
              <a:buFont typeface="+mj-lt"/>
              <a:buAutoNum type="arabicPeriod"/>
            </a:pPr>
            <a:r>
              <a:rPr lang="en-US" altLang="en-US" sz="2400" dirty="0">
                <a:latin typeface="+mn-lt"/>
              </a:rPr>
              <a:t>Research misconduct is difficult to detect</a:t>
            </a:r>
          </a:p>
          <a:p>
            <a:pPr marL="457200" indent="-457200">
              <a:buFont typeface="+mj-lt"/>
              <a:buAutoNum type="arabicPeriod"/>
            </a:pPr>
            <a:r>
              <a:rPr lang="en-US" altLang="en-US" sz="2400" dirty="0">
                <a:latin typeface="+mn-lt"/>
              </a:rPr>
              <a:t>Research misconduct cannot be prevented</a:t>
            </a:r>
          </a:p>
          <a:p>
            <a:pPr marL="457200" indent="-457200">
              <a:buFont typeface="+mj-lt"/>
              <a:buAutoNum type="arabicPeriod"/>
            </a:pPr>
            <a:r>
              <a:rPr lang="en-US" altLang="en-US" sz="2400" dirty="0">
                <a:latin typeface="+mn-lt"/>
              </a:rPr>
              <a:t>Apart from misconduct, standards for integrity in research are high</a:t>
            </a:r>
            <a:br>
              <a:rPr lang="en-US" altLang="en-US" sz="2400" dirty="0">
                <a:latin typeface="+mn-lt"/>
              </a:rPr>
            </a:br>
            <a:endParaRPr lang="en-US" altLang="en-US" sz="2400" dirty="0">
              <a:latin typeface="+mn-lt"/>
            </a:endParaRPr>
          </a:p>
          <a:p>
            <a:pPr>
              <a:buFont typeface="Arial" panose="020B0604020202020204" pitchFamily="34" charset="0"/>
              <a:buChar char="•"/>
            </a:pPr>
            <a:r>
              <a:rPr lang="en-US" altLang="en-US" sz="2400" dirty="0">
                <a:latin typeface="+mn-lt"/>
              </a:rPr>
              <a:t>Assumptions were based on common perceptions, not empirical evidence</a:t>
            </a:r>
          </a:p>
          <a:p>
            <a:pPr>
              <a:buFont typeface="Arial" panose="020B0604020202020204" pitchFamily="34" charset="0"/>
              <a:buChar char="•"/>
            </a:pPr>
            <a:r>
              <a:rPr lang="en-US" altLang="en-US" sz="2400" dirty="0">
                <a:solidFill>
                  <a:srgbClr val="C80F0F"/>
                </a:solidFill>
                <a:latin typeface="+mn-lt"/>
              </a:rPr>
              <a:t>All five can be questioned</a:t>
            </a:r>
            <a:r>
              <a:rPr lang="en-US" altLang="en-US" sz="2400" dirty="0" smtClean="0">
                <a:solidFill>
                  <a:srgbClr val="C80F0F"/>
                </a:solidFill>
                <a:latin typeface="+mn-lt"/>
              </a:rPr>
              <a:t>!</a:t>
            </a:r>
            <a:endParaRPr lang="en-US" altLang="en-US" sz="2400" dirty="0">
              <a:latin typeface="+mn-lt"/>
            </a:endParaRPr>
          </a:p>
        </p:txBody>
      </p:sp>
      <p:sp>
        <p:nvSpPr>
          <p:cNvPr id="5" name="TextBox 4"/>
          <p:cNvSpPr txBox="1"/>
          <p:nvPr/>
        </p:nvSpPr>
        <p:spPr>
          <a:xfrm>
            <a:off x="587828" y="6270171"/>
            <a:ext cx="3415935" cy="369332"/>
          </a:xfrm>
          <a:prstGeom prst="rect">
            <a:avLst/>
          </a:prstGeom>
          <a:noFill/>
        </p:spPr>
        <p:txBody>
          <a:bodyPr wrap="none" rtlCol="0">
            <a:spAutoFit/>
          </a:bodyPr>
          <a:lstStyle/>
          <a:p>
            <a:r>
              <a:rPr lang="en-IE" dirty="0" smtClean="0"/>
              <a:t>Slide courtesy of Prof</a:t>
            </a:r>
            <a:r>
              <a:rPr lang="en-IE" dirty="0"/>
              <a:t> </a:t>
            </a:r>
            <a:r>
              <a:rPr lang="en-IE" dirty="0" smtClean="0"/>
              <a:t>Nick </a:t>
            </a:r>
            <a:r>
              <a:rPr lang="en-IE" dirty="0" err="1" smtClean="0"/>
              <a:t>Steneck</a:t>
            </a:r>
            <a:endParaRPr lang="en-IE" dirty="0"/>
          </a:p>
        </p:txBody>
      </p:sp>
    </p:spTree>
    <p:extLst>
      <p:ext uri="{BB962C8B-B14F-4D97-AF65-F5344CB8AC3E}">
        <p14:creationId xmlns:p14="http://schemas.microsoft.com/office/powerpoint/2010/main" val="103623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476" y="417889"/>
            <a:ext cx="6969980" cy="1143000"/>
          </a:xfrm>
        </p:spPr>
        <p:txBody>
          <a:bodyPr>
            <a:noAutofit/>
          </a:bodyPr>
          <a:lstStyle/>
          <a:p>
            <a:r>
              <a:rPr lang="en-IE" sz="3600" b="1" dirty="0" smtClean="0">
                <a:latin typeface="+mn-lt"/>
              </a:rPr>
              <a:t>Assumption 1: Rarity</a:t>
            </a:r>
            <a:endParaRPr lang="en-IE" sz="3600" b="1" dirty="0">
              <a:latin typeface="+mn-lt"/>
            </a:endParaRPr>
          </a:p>
        </p:txBody>
      </p:sp>
      <p:sp>
        <p:nvSpPr>
          <p:cNvPr id="3" name="Title 1"/>
          <p:cNvSpPr txBox="1">
            <a:spLocks/>
          </p:cNvSpPr>
          <p:nvPr/>
        </p:nvSpPr>
        <p:spPr>
          <a:xfrm>
            <a:off x="505476" y="2748666"/>
            <a:ext cx="8229600" cy="465874"/>
          </a:xfrm>
          <a:prstGeom prst="rect">
            <a:avLst/>
          </a:prstGeom>
        </p:spPr>
        <p:txBody>
          <a:bodyPr vert="horz" lIns="91440" tIns="45720" rIns="91440" bIns="45720" rtlCol="0" anchor="ctr">
            <a:normAutofit fontScale="92500" lnSpcReduction="10000"/>
          </a:bodyPr>
          <a:lstStyle>
            <a:lvl1pPr marL="0" marR="0" indent="0" algn="l" defTabSz="457200" rtl="0" eaLnBrk="1" fontAlgn="auto" latinLnBrk="0" hangingPunct="1">
              <a:lnSpc>
                <a:spcPct val="100000"/>
              </a:lnSpc>
              <a:spcBef>
                <a:spcPct val="0"/>
              </a:spcBef>
              <a:spcAft>
                <a:spcPts val="0"/>
              </a:spcAft>
              <a:buClrTx/>
              <a:buSzTx/>
              <a:buFontTx/>
              <a:buNone/>
              <a:tabLst/>
              <a:defRPr sz="4000" b="0" i="0" kern="1200">
                <a:solidFill>
                  <a:schemeClr val="accent1"/>
                </a:solidFill>
                <a:latin typeface="HelveticaNeueLT Pro 55 Roman"/>
                <a:ea typeface="+mj-ea"/>
                <a:cs typeface="HelveticaNeueLT Pro 55 Roman"/>
              </a:defRPr>
            </a:lvl1pPr>
          </a:lstStyle>
          <a:p>
            <a:r>
              <a:rPr lang="en-US" sz="2800" b="1" dirty="0" smtClean="0">
                <a:solidFill>
                  <a:schemeClr val="tx1"/>
                </a:solidFill>
                <a:latin typeface="+mn-lt"/>
              </a:rPr>
              <a:t>2002 Survey by NIH in US</a:t>
            </a:r>
          </a:p>
        </p:txBody>
      </p:sp>
      <p:sp>
        <p:nvSpPr>
          <p:cNvPr id="5" name="Content Placeholder 2"/>
          <p:cNvSpPr txBox="1">
            <a:spLocks/>
          </p:cNvSpPr>
          <p:nvPr/>
        </p:nvSpPr>
        <p:spPr>
          <a:xfrm>
            <a:off x="505476" y="3214540"/>
            <a:ext cx="8147248" cy="26269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Helvetica Neue LT Pro 45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T Pro 45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T Pro 45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latin typeface="+mn-lt"/>
              </a:rPr>
              <a:t>Survey of 7,760 mid- and early-career scientists</a:t>
            </a:r>
          </a:p>
          <a:p>
            <a:r>
              <a:rPr lang="en-US" sz="2200" dirty="0" smtClean="0">
                <a:latin typeface="+mn-lt"/>
              </a:rPr>
              <a:t>All NIH-supported</a:t>
            </a:r>
          </a:p>
          <a:p>
            <a:r>
              <a:rPr lang="en-US" sz="2200" dirty="0" smtClean="0">
                <a:latin typeface="+mn-lt"/>
              </a:rPr>
              <a:t>3,247 respondents;  response rates:</a:t>
            </a:r>
          </a:p>
          <a:p>
            <a:pPr>
              <a:buFont typeface="Arial"/>
              <a:buNone/>
            </a:pPr>
            <a:r>
              <a:rPr lang="en-US" sz="2400" dirty="0" smtClean="0">
                <a:latin typeface="+mn-lt"/>
              </a:rPr>
              <a:t>     </a:t>
            </a:r>
            <a:r>
              <a:rPr lang="en-US" sz="2000" dirty="0" smtClean="0">
                <a:latin typeface="+mn-lt"/>
              </a:rPr>
              <a:t>- 52% (mid-career), 43% (early-career) </a:t>
            </a:r>
          </a:p>
          <a:p>
            <a:r>
              <a:rPr lang="en-US" sz="2200" dirty="0" smtClean="0">
                <a:latin typeface="+mn-lt"/>
              </a:rPr>
              <a:t>Asked them whether they had ever witnessed or participated in </a:t>
            </a:r>
            <a:r>
              <a:rPr lang="en-US" sz="2200" dirty="0" err="1" smtClean="0">
                <a:latin typeface="+mn-lt"/>
              </a:rPr>
              <a:t>FFP</a:t>
            </a:r>
            <a:r>
              <a:rPr lang="en-US" sz="2200" dirty="0" smtClean="0">
                <a:latin typeface="+mn-lt"/>
              </a:rPr>
              <a:t> or questionable research practices</a:t>
            </a:r>
          </a:p>
          <a:p>
            <a:pPr>
              <a:buFont typeface="Arial"/>
              <a:buNone/>
            </a:pPr>
            <a:r>
              <a:rPr lang="en-US" sz="2400" dirty="0" smtClean="0">
                <a:latin typeface="+mn-lt"/>
              </a:rPr>
              <a:t> </a:t>
            </a:r>
          </a:p>
        </p:txBody>
      </p:sp>
      <p:sp>
        <p:nvSpPr>
          <p:cNvPr id="2" name="TextBox 1"/>
          <p:cNvSpPr txBox="1"/>
          <p:nvPr/>
        </p:nvSpPr>
        <p:spPr>
          <a:xfrm>
            <a:off x="587828" y="6241143"/>
            <a:ext cx="3402983" cy="369332"/>
          </a:xfrm>
          <a:prstGeom prst="rect">
            <a:avLst/>
          </a:prstGeom>
          <a:noFill/>
        </p:spPr>
        <p:txBody>
          <a:bodyPr wrap="none" rtlCol="0">
            <a:spAutoFit/>
          </a:bodyPr>
          <a:lstStyle/>
          <a:p>
            <a:r>
              <a:rPr lang="en-IE" dirty="0" smtClean="0"/>
              <a:t>Data courtesy of Prof</a:t>
            </a:r>
            <a:r>
              <a:rPr lang="en-IE" dirty="0"/>
              <a:t> </a:t>
            </a:r>
            <a:r>
              <a:rPr lang="en-IE" dirty="0" smtClean="0"/>
              <a:t>Nick </a:t>
            </a:r>
            <a:r>
              <a:rPr lang="en-IE" dirty="0" err="1" smtClean="0"/>
              <a:t>Steneck</a:t>
            </a:r>
            <a:endParaRPr lang="en-IE" dirty="0"/>
          </a:p>
        </p:txBody>
      </p:sp>
      <p:sp>
        <p:nvSpPr>
          <p:cNvPr id="6" name="Title 1"/>
          <p:cNvSpPr txBox="1">
            <a:spLocks/>
          </p:cNvSpPr>
          <p:nvPr/>
        </p:nvSpPr>
        <p:spPr>
          <a:xfrm>
            <a:off x="505476" y="2009823"/>
            <a:ext cx="8229600" cy="465874"/>
          </a:xfrm>
          <a:prstGeom prst="rect">
            <a:avLst/>
          </a:prstGeom>
        </p:spPr>
        <p:txBody>
          <a:bodyPr vert="horz" lIns="91440" tIns="45720" rIns="91440" bIns="45720" rtlCol="0" anchor="ctr">
            <a:normAutofit fontScale="92500" lnSpcReduction="10000"/>
          </a:bodyPr>
          <a:lstStyle>
            <a:lvl1pPr marL="0" marR="0" indent="0" algn="l" defTabSz="457200" rtl="0" eaLnBrk="1" fontAlgn="auto" latinLnBrk="0" hangingPunct="1">
              <a:lnSpc>
                <a:spcPct val="100000"/>
              </a:lnSpc>
              <a:spcBef>
                <a:spcPct val="0"/>
              </a:spcBef>
              <a:spcAft>
                <a:spcPts val="0"/>
              </a:spcAft>
              <a:buClrTx/>
              <a:buSzTx/>
              <a:buFontTx/>
              <a:buNone/>
              <a:tabLst/>
              <a:defRPr sz="4000" b="0" i="0" kern="1200">
                <a:solidFill>
                  <a:schemeClr val="accent1"/>
                </a:solidFill>
                <a:latin typeface="HelveticaNeueLT Pro 55 Roman"/>
                <a:ea typeface="+mj-ea"/>
                <a:cs typeface="HelveticaNeueLT Pro 55 Roman"/>
              </a:defRPr>
            </a:lvl1pPr>
          </a:lstStyle>
          <a:p>
            <a:r>
              <a:rPr lang="en-US" sz="2800" b="1" dirty="0" smtClean="0">
                <a:solidFill>
                  <a:schemeClr val="bg2">
                    <a:lumMod val="50000"/>
                  </a:schemeClr>
                </a:solidFill>
                <a:latin typeface="+mn-lt"/>
              </a:rPr>
              <a:t>How common are incidents of research misconduct?</a:t>
            </a:r>
          </a:p>
        </p:txBody>
      </p:sp>
    </p:spTree>
    <p:extLst>
      <p:ext uri="{BB962C8B-B14F-4D97-AF65-F5344CB8AC3E}">
        <p14:creationId xmlns:p14="http://schemas.microsoft.com/office/powerpoint/2010/main" val="1225053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937809020"/>
              </p:ext>
            </p:extLst>
          </p:nvPr>
        </p:nvGraphicFramePr>
        <p:xfrm>
          <a:off x="490160" y="481096"/>
          <a:ext cx="8453117" cy="525063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87828" y="6255657"/>
            <a:ext cx="3402983" cy="369332"/>
          </a:xfrm>
          <a:prstGeom prst="rect">
            <a:avLst/>
          </a:prstGeom>
          <a:noFill/>
        </p:spPr>
        <p:txBody>
          <a:bodyPr wrap="none" rtlCol="0">
            <a:spAutoFit/>
          </a:bodyPr>
          <a:lstStyle/>
          <a:p>
            <a:r>
              <a:rPr lang="en-IE" dirty="0" smtClean="0"/>
              <a:t>Data courtesy of Prof</a:t>
            </a:r>
            <a:r>
              <a:rPr lang="en-IE" dirty="0"/>
              <a:t> </a:t>
            </a:r>
            <a:r>
              <a:rPr lang="en-IE" dirty="0" smtClean="0"/>
              <a:t>Nick </a:t>
            </a:r>
            <a:r>
              <a:rPr lang="en-IE" dirty="0" err="1" smtClean="0"/>
              <a:t>Steneck</a:t>
            </a:r>
            <a:endParaRPr lang="en-IE" dirty="0"/>
          </a:p>
        </p:txBody>
      </p:sp>
    </p:spTree>
    <p:extLst>
      <p:ext uri="{BB962C8B-B14F-4D97-AF65-F5344CB8AC3E}">
        <p14:creationId xmlns:p14="http://schemas.microsoft.com/office/powerpoint/2010/main" val="2513955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27753954"/>
              </p:ext>
            </p:extLst>
          </p:nvPr>
        </p:nvGraphicFramePr>
        <p:xfrm>
          <a:off x="492859" y="457200"/>
          <a:ext cx="8361209" cy="543648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87828" y="6270171"/>
            <a:ext cx="3402983" cy="369332"/>
          </a:xfrm>
          <a:prstGeom prst="rect">
            <a:avLst/>
          </a:prstGeom>
          <a:noFill/>
        </p:spPr>
        <p:txBody>
          <a:bodyPr wrap="none" rtlCol="0">
            <a:spAutoFit/>
          </a:bodyPr>
          <a:lstStyle/>
          <a:p>
            <a:r>
              <a:rPr lang="en-IE" dirty="0" smtClean="0"/>
              <a:t>Data courtesy of Prof</a:t>
            </a:r>
            <a:r>
              <a:rPr lang="en-IE" dirty="0"/>
              <a:t> </a:t>
            </a:r>
            <a:r>
              <a:rPr lang="en-IE" dirty="0" smtClean="0"/>
              <a:t>Nick </a:t>
            </a:r>
            <a:r>
              <a:rPr lang="en-IE" dirty="0" err="1" smtClean="0"/>
              <a:t>Steneck</a:t>
            </a:r>
            <a:endParaRPr lang="en-IE" dirty="0"/>
          </a:p>
        </p:txBody>
      </p:sp>
    </p:spTree>
    <p:extLst>
      <p:ext uri="{BB962C8B-B14F-4D97-AF65-F5344CB8AC3E}">
        <p14:creationId xmlns:p14="http://schemas.microsoft.com/office/powerpoint/2010/main" val="1937604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1999" y="1556659"/>
            <a:ext cx="7772400" cy="404286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Neue LT Pro 45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T Pro 45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T Pro 45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endParaRPr lang="en-US" sz="2200" dirty="0" smtClean="0">
              <a:latin typeface="+mn-lt"/>
            </a:endParaRPr>
          </a:p>
        </p:txBody>
      </p:sp>
      <p:sp>
        <p:nvSpPr>
          <p:cNvPr id="5" name="Rectangle 4"/>
          <p:cNvSpPr/>
          <p:nvPr/>
        </p:nvSpPr>
        <p:spPr>
          <a:xfrm>
            <a:off x="551543" y="533957"/>
            <a:ext cx="6748080" cy="646331"/>
          </a:xfrm>
          <a:prstGeom prst="rect">
            <a:avLst/>
          </a:prstGeom>
        </p:spPr>
        <p:txBody>
          <a:bodyPr wrap="square">
            <a:spAutoFit/>
          </a:bodyPr>
          <a:lstStyle/>
          <a:p>
            <a:r>
              <a:rPr lang="en-US" sz="3600" b="1" dirty="0" smtClean="0">
                <a:solidFill>
                  <a:schemeClr val="accent1"/>
                </a:solidFill>
              </a:rPr>
              <a:t>Was that a once-off observation?</a:t>
            </a:r>
            <a:endParaRPr lang="en-IE" sz="3600" b="1" dirty="0">
              <a:solidFill>
                <a:schemeClr val="accent1"/>
              </a:solidFill>
            </a:endParaRPr>
          </a:p>
        </p:txBody>
      </p:sp>
      <p:sp>
        <p:nvSpPr>
          <p:cNvPr id="6" name="TextBox 5"/>
          <p:cNvSpPr txBox="1"/>
          <p:nvPr/>
        </p:nvSpPr>
        <p:spPr>
          <a:xfrm>
            <a:off x="551543" y="6403255"/>
            <a:ext cx="3056927" cy="338554"/>
          </a:xfrm>
          <a:prstGeom prst="rect">
            <a:avLst/>
          </a:prstGeom>
          <a:noFill/>
        </p:spPr>
        <p:txBody>
          <a:bodyPr wrap="none" rtlCol="0">
            <a:spAutoFit/>
          </a:bodyPr>
          <a:lstStyle/>
          <a:p>
            <a:r>
              <a:rPr lang="en-IE" sz="1600" dirty="0" smtClean="0"/>
              <a:t>Slide courtesy of Prof</a:t>
            </a:r>
            <a:r>
              <a:rPr lang="en-IE" sz="1600" dirty="0"/>
              <a:t> </a:t>
            </a:r>
            <a:r>
              <a:rPr lang="en-IE" sz="1600" dirty="0" smtClean="0"/>
              <a:t>Nick </a:t>
            </a:r>
            <a:r>
              <a:rPr lang="en-IE" sz="1600" dirty="0" err="1" smtClean="0"/>
              <a:t>Steneck</a:t>
            </a:r>
            <a:endParaRPr lang="en-IE" sz="1600" dirty="0"/>
          </a:p>
        </p:txBody>
      </p:sp>
      <p:sp>
        <p:nvSpPr>
          <p:cNvPr id="7" name="Rectangle 6"/>
          <p:cNvSpPr/>
          <p:nvPr/>
        </p:nvSpPr>
        <p:spPr>
          <a:xfrm>
            <a:off x="551543" y="1245537"/>
            <a:ext cx="7650761" cy="2139047"/>
          </a:xfrm>
          <a:prstGeom prst="rect">
            <a:avLst/>
          </a:prstGeom>
        </p:spPr>
        <p:txBody>
          <a:bodyPr wrap="square">
            <a:spAutoFit/>
          </a:bodyPr>
          <a:lstStyle/>
          <a:p>
            <a:pPr>
              <a:spcAft>
                <a:spcPts val="600"/>
              </a:spcAft>
            </a:pPr>
            <a:r>
              <a:rPr lang="en-US" sz="2000" b="1" dirty="0" err="1"/>
              <a:t>Geggie</a:t>
            </a:r>
            <a:r>
              <a:rPr lang="en-US" sz="2000" b="1" dirty="0"/>
              <a:t>, </a:t>
            </a:r>
            <a:r>
              <a:rPr lang="en-US" sz="2000" b="1" i="1" dirty="0"/>
              <a:t>J Med Ethics</a:t>
            </a:r>
            <a:r>
              <a:rPr lang="en-US" sz="2000" b="1" dirty="0"/>
              <a:t> (2001)</a:t>
            </a:r>
          </a:p>
          <a:p>
            <a:pPr marL="623888" lvl="1" indent="-361950">
              <a:spcAft>
                <a:spcPts val="600"/>
              </a:spcAft>
              <a:buFont typeface="Arial" pitchFamily="34" charset="0"/>
              <a:buChar char="•"/>
            </a:pPr>
            <a:r>
              <a:rPr lang="en-US" sz="2000" dirty="0"/>
              <a:t>Survey of 305 new medical </a:t>
            </a:r>
            <a:r>
              <a:rPr lang="en-US" sz="2000" dirty="0" smtClean="0"/>
              <a:t>consultants in UK (64</a:t>
            </a:r>
            <a:r>
              <a:rPr lang="en-US" sz="2000" dirty="0"/>
              <a:t>% </a:t>
            </a:r>
            <a:r>
              <a:rPr lang="en-US" sz="2000" dirty="0" smtClean="0"/>
              <a:t>responded)</a:t>
            </a:r>
            <a:endParaRPr lang="en-US" sz="2000" dirty="0"/>
          </a:p>
          <a:p>
            <a:pPr marL="987425" lvl="2" indent="-276225">
              <a:spcAft>
                <a:spcPts val="600"/>
              </a:spcAft>
              <a:buFont typeface="Courier New" pitchFamily="49" charset="0"/>
              <a:buChar char="o"/>
            </a:pPr>
            <a:r>
              <a:rPr lang="en-US" sz="1600" dirty="0"/>
              <a:t>55.7% observed misconduct (</a:t>
            </a:r>
            <a:r>
              <a:rPr lang="en-US" sz="1600" dirty="0" err="1"/>
              <a:t>FFP</a:t>
            </a:r>
            <a:r>
              <a:rPr lang="en-US" sz="1600" dirty="0"/>
              <a:t> lower)</a:t>
            </a:r>
          </a:p>
          <a:p>
            <a:pPr marL="987425" lvl="2" indent="-276225">
              <a:spcAft>
                <a:spcPts val="600"/>
              </a:spcAft>
              <a:buFont typeface="Courier New" pitchFamily="49" charset="0"/>
              <a:buChar char="o"/>
            </a:pPr>
            <a:r>
              <a:rPr lang="en-US" sz="1600" dirty="0"/>
              <a:t>5.7% committed misconduct in the past</a:t>
            </a:r>
          </a:p>
          <a:p>
            <a:pPr marL="987425" lvl="2" indent="-276225">
              <a:spcAft>
                <a:spcPts val="600"/>
              </a:spcAft>
              <a:buFont typeface="Courier New" pitchFamily="49" charset="0"/>
              <a:buChar char="o"/>
            </a:pPr>
            <a:r>
              <a:rPr lang="en-US" sz="1600" dirty="0"/>
              <a:t>18% would commit in future</a:t>
            </a:r>
          </a:p>
          <a:p>
            <a:pPr marL="987425" lvl="2" indent="-276225">
              <a:spcAft>
                <a:spcPts val="600"/>
              </a:spcAft>
              <a:buFont typeface="Courier New" pitchFamily="49" charset="0"/>
              <a:buChar char="o"/>
            </a:pPr>
            <a:r>
              <a:rPr lang="en-US" sz="1600" dirty="0"/>
              <a:t>17% had research ethics training</a:t>
            </a:r>
          </a:p>
        </p:txBody>
      </p:sp>
      <p:sp>
        <p:nvSpPr>
          <p:cNvPr id="8" name="Rectangle 3"/>
          <p:cNvSpPr txBox="1">
            <a:spLocks noChangeArrowheads="1"/>
          </p:cNvSpPr>
          <p:nvPr/>
        </p:nvSpPr>
        <p:spPr>
          <a:xfrm>
            <a:off x="551543" y="3874039"/>
            <a:ext cx="8044543" cy="2305697"/>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Helvetica Neue LT Pro 45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T Pro 45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T Pro 45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400" b="1" dirty="0" smtClean="0">
                <a:latin typeface="+mn-lt"/>
              </a:rPr>
              <a:t>Gardner et al</a:t>
            </a:r>
            <a:r>
              <a:rPr lang="en-US" sz="2400" b="1" i="1" dirty="0" smtClean="0">
                <a:latin typeface="+mn-lt"/>
              </a:rPr>
              <a:t>, </a:t>
            </a:r>
            <a:r>
              <a:rPr lang="en-US" sz="2400" b="1" i="1" dirty="0" smtClean="0">
                <a:latin typeface="+mn-lt"/>
              </a:rPr>
              <a:t>Contemporary Clinical Trials </a:t>
            </a:r>
            <a:r>
              <a:rPr lang="en-US" sz="2400" b="1" dirty="0" smtClean="0">
                <a:latin typeface="+mn-lt"/>
              </a:rPr>
              <a:t>(2005)</a:t>
            </a:r>
          </a:p>
          <a:p>
            <a:pPr marL="536575" lvl="1" indent="-274638">
              <a:spcAft>
                <a:spcPts val="600"/>
              </a:spcAft>
              <a:buFont typeface="Arial" pitchFamily="34" charset="0"/>
              <a:buChar char="•"/>
            </a:pPr>
            <a:r>
              <a:rPr lang="en-US" sz="2200" dirty="0" smtClean="0">
                <a:latin typeface="+mn-lt"/>
              </a:rPr>
              <a:t>Survey of 549 a</a:t>
            </a:r>
            <a:r>
              <a:rPr lang="en-US" sz="2200" dirty="0" smtClean="0">
                <a:latin typeface="+mn-lt"/>
              </a:rPr>
              <a:t>uthors </a:t>
            </a:r>
            <a:r>
              <a:rPr lang="en-US" sz="2200" dirty="0" smtClean="0">
                <a:latin typeface="+mn-lt"/>
              </a:rPr>
              <a:t>of pharmaceutical clinical </a:t>
            </a:r>
            <a:r>
              <a:rPr lang="en-US" sz="2200" dirty="0" smtClean="0">
                <a:latin typeface="+mn-lt"/>
              </a:rPr>
              <a:t>trials in Cochrane database from 1998-2001 </a:t>
            </a:r>
            <a:r>
              <a:rPr lang="en-US" sz="2200" dirty="0" smtClean="0">
                <a:latin typeface="+mn-lt"/>
              </a:rPr>
              <a:t>(64% response)</a:t>
            </a:r>
          </a:p>
          <a:p>
            <a:pPr marL="936625" lvl="2" indent="-274638">
              <a:spcAft>
                <a:spcPts val="600"/>
              </a:spcAft>
              <a:buFont typeface="Arial" pitchFamily="34" charset="0"/>
              <a:buChar char="•"/>
            </a:pPr>
            <a:r>
              <a:rPr lang="en-US" sz="1900" dirty="0" smtClean="0">
                <a:latin typeface="+mn-lt"/>
              </a:rPr>
              <a:t>1% reported target article misrepresented the research</a:t>
            </a:r>
          </a:p>
          <a:p>
            <a:pPr marL="936625" lvl="2" indent="-274638">
              <a:spcAft>
                <a:spcPts val="600"/>
              </a:spcAft>
              <a:buFont typeface="Arial" pitchFamily="34" charset="0"/>
              <a:buChar char="•"/>
            </a:pPr>
            <a:r>
              <a:rPr lang="en-US" sz="1900" dirty="0" smtClean="0">
                <a:latin typeface="+mn-lt"/>
              </a:rPr>
              <a:t>5% reported fabrication in a study they had participated in over the last 10 years</a:t>
            </a:r>
          </a:p>
          <a:p>
            <a:pPr marL="936625" lvl="2" indent="-274638">
              <a:spcAft>
                <a:spcPts val="600"/>
              </a:spcAft>
              <a:buFont typeface="Arial" pitchFamily="34" charset="0"/>
              <a:buChar char="•"/>
            </a:pPr>
            <a:r>
              <a:rPr lang="en-US" sz="1900" dirty="0" smtClean="0">
                <a:latin typeface="+mn-lt"/>
              </a:rPr>
              <a:t>17% knew personally of fabrication in a study over the last 10 years</a:t>
            </a:r>
          </a:p>
          <a:p>
            <a:pPr marL="457200" lvl="1" indent="0">
              <a:spcAft>
                <a:spcPts val="600"/>
              </a:spcAft>
              <a:buNone/>
            </a:pPr>
            <a:endParaRPr lang="en-US" dirty="0" smtClean="0">
              <a:latin typeface="+mn-lt"/>
            </a:endParaRPr>
          </a:p>
        </p:txBody>
      </p:sp>
    </p:spTree>
    <p:extLst>
      <p:ext uri="{BB962C8B-B14F-4D97-AF65-F5344CB8AC3E}">
        <p14:creationId xmlns:p14="http://schemas.microsoft.com/office/powerpoint/2010/main" val="256723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597" y="567623"/>
            <a:ext cx="6782668" cy="646331"/>
          </a:xfrm>
          <a:prstGeom prst="rect">
            <a:avLst/>
          </a:prstGeom>
        </p:spPr>
        <p:txBody>
          <a:bodyPr wrap="square">
            <a:spAutoFit/>
          </a:bodyPr>
          <a:lstStyle/>
          <a:p>
            <a:r>
              <a:rPr lang="en-US" sz="3600" b="1" dirty="0" smtClean="0">
                <a:solidFill>
                  <a:schemeClr val="accent1"/>
                </a:solidFill>
              </a:rPr>
              <a:t>Meta-analysis of survey data</a:t>
            </a:r>
            <a:endParaRPr lang="en-IE" sz="3600" b="1" dirty="0">
              <a:solidFill>
                <a:schemeClr val="accent1"/>
              </a:solidFill>
            </a:endParaRPr>
          </a:p>
        </p:txBody>
      </p:sp>
      <p:sp>
        <p:nvSpPr>
          <p:cNvPr id="4" name="Rectangle 3"/>
          <p:cNvSpPr/>
          <p:nvPr/>
        </p:nvSpPr>
        <p:spPr>
          <a:xfrm>
            <a:off x="631597" y="1409534"/>
            <a:ext cx="7874000" cy="5309146"/>
          </a:xfrm>
          <a:prstGeom prst="rect">
            <a:avLst/>
          </a:prstGeom>
        </p:spPr>
        <p:txBody>
          <a:bodyPr wrap="square">
            <a:spAutoFit/>
          </a:bodyPr>
          <a:lstStyle/>
          <a:p>
            <a:pPr>
              <a:spcAft>
                <a:spcPts val="600"/>
              </a:spcAft>
            </a:pPr>
            <a:r>
              <a:rPr lang="en-US" sz="2400" b="1" dirty="0" err="1" smtClean="0"/>
              <a:t>Fanelli</a:t>
            </a:r>
            <a:r>
              <a:rPr lang="en-US" sz="2400" b="1" dirty="0" smtClean="0"/>
              <a:t>, </a:t>
            </a:r>
            <a:r>
              <a:rPr lang="en-US" sz="2400" b="1" i="1" dirty="0" err="1" smtClean="0"/>
              <a:t>PLOS</a:t>
            </a:r>
            <a:r>
              <a:rPr lang="en-US" sz="2400" b="1" i="1" dirty="0" smtClean="0"/>
              <a:t>-One </a:t>
            </a:r>
            <a:r>
              <a:rPr lang="en-US" sz="2400" b="1" dirty="0" smtClean="0"/>
              <a:t>(2009)</a:t>
            </a:r>
            <a:endParaRPr lang="en-US" sz="2400" b="1" dirty="0"/>
          </a:p>
          <a:p>
            <a:pPr marL="623888" lvl="1" indent="-361950">
              <a:spcAft>
                <a:spcPts val="600"/>
              </a:spcAft>
              <a:buFont typeface="Arial" pitchFamily="34" charset="0"/>
              <a:buChar char="•"/>
            </a:pPr>
            <a:r>
              <a:rPr lang="en-US" sz="2200" dirty="0" smtClean="0"/>
              <a:t>Systematic review of 21 surveys on levels of misconduct over past 25 years (pooled weighted averages)</a:t>
            </a:r>
          </a:p>
          <a:p>
            <a:pPr marL="623888" lvl="1" indent="-361950">
              <a:spcAft>
                <a:spcPts val="600"/>
              </a:spcAft>
              <a:buFont typeface="Arial" pitchFamily="34" charset="0"/>
              <a:buChar char="•"/>
            </a:pPr>
            <a:r>
              <a:rPr lang="en-US" sz="2200" u="sng" dirty="0" smtClean="0"/>
              <a:t>Own </a:t>
            </a:r>
            <a:r>
              <a:rPr lang="en-US" sz="2200" u="sng" dirty="0" err="1" smtClean="0"/>
              <a:t>behaviour</a:t>
            </a:r>
            <a:endParaRPr lang="en-US" sz="2200" u="sng" dirty="0" smtClean="0"/>
          </a:p>
          <a:p>
            <a:pPr marL="987425" lvl="2" indent="-276225">
              <a:spcAft>
                <a:spcPts val="600"/>
              </a:spcAft>
              <a:buFont typeface="Courier New" pitchFamily="49" charset="0"/>
              <a:buChar char="o"/>
            </a:pPr>
            <a:r>
              <a:rPr lang="en-US" sz="2000" dirty="0" smtClean="0"/>
              <a:t>1.97% admitted fabrication, falsification or data modification at least once </a:t>
            </a:r>
          </a:p>
          <a:p>
            <a:pPr marL="987425" lvl="2" indent="-276225">
              <a:spcAft>
                <a:spcPts val="600"/>
              </a:spcAft>
              <a:buFont typeface="Courier New" pitchFamily="49" charset="0"/>
              <a:buChar char="o"/>
            </a:pPr>
            <a:r>
              <a:rPr lang="en-US" sz="2000" dirty="0" smtClean="0"/>
              <a:t>33.7</a:t>
            </a:r>
            <a:r>
              <a:rPr lang="en-US" sz="2000" dirty="0"/>
              <a:t>% </a:t>
            </a:r>
            <a:r>
              <a:rPr lang="en-US" sz="2000" dirty="0" smtClean="0"/>
              <a:t>admitted other questionable research practices</a:t>
            </a:r>
          </a:p>
          <a:p>
            <a:pPr marL="623888" lvl="1" indent="-361950">
              <a:spcAft>
                <a:spcPts val="600"/>
              </a:spcAft>
              <a:buFont typeface="Arial" pitchFamily="34" charset="0"/>
              <a:buChar char="•"/>
            </a:pPr>
            <a:r>
              <a:rPr lang="en-US" sz="2400" u="sng" dirty="0"/>
              <a:t>Witnessed in colleagues</a:t>
            </a:r>
          </a:p>
          <a:p>
            <a:pPr marL="1081088" lvl="2" indent="-361950">
              <a:spcAft>
                <a:spcPts val="600"/>
              </a:spcAft>
              <a:buFont typeface="Courier New" pitchFamily="49" charset="0"/>
              <a:buChar char="o"/>
            </a:pPr>
            <a:r>
              <a:rPr lang="en-US" sz="2000" dirty="0"/>
              <a:t>14.1% witnessed fabrication, falsification or data modification at least once </a:t>
            </a:r>
          </a:p>
          <a:p>
            <a:pPr marL="1081088" lvl="2" indent="-361950">
              <a:spcAft>
                <a:spcPts val="600"/>
              </a:spcAft>
              <a:buFont typeface="Courier New" pitchFamily="49" charset="0"/>
              <a:buChar char="o"/>
            </a:pPr>
            <a:r>
              <a:rPr lang="en-US" sz="2000" dirty="0"/>
              <a:t>72</a:t>
            </a:r>
            <a:r>
              <a:rPr lang="en-US" sz="2000" dirty="0" smtClean="0"/>
              <a:t>% witnessed other questionable research practices</a:t>
            </a:r>
          </a:p>
          <a:p>
            <a:pPr marL="623888" lvl="1" indent="-361950">
              <a:spcAft>
                <a:spcPts val="600"/>
              </a:spcAft>
              <a:buFont typeface="Arial" pitchFamily="34" charset="0"/>
              <a:buChar char="•"/>
            </a:pPr>
            <a:r>
              <a:rPr lang="en-US" sz="2000" dirty="0" smtClean="0"/>
              <a:t>Misconduct reported more frequently by medical/pharmacological researchers than others</a:t>
            </a:r>
            <a:endParaRPr lang="en-US" sz="2000" dirty="0"/>
          </a:p>
          <a:p>
            <a:pPr marL="987425" lvl="2" indent="-276225">
              <a:spcAft>
                <a:spcPts val="600"/>
              </a:spcAft>
              <a:buFont typeface="Courier New" pitchFamily="49" charset="0"/>
              <a:buChar char="o"/>
            </a:pPr>
            <a:endParaRPr lang="en-US" sz="2000" dirty="0"/>
          </a:p>
        </p:txBody>
      </p:sp>
    </p:spTree>
    <p:extLst>
      <p:ext uri="{BB962C8B-B14F-4D97-AF65-F5344CB8AC3E}">
        <p14:creationId xmlns:p14="http://schemas.microsoft.com/office/powerpoint/2010/main" val="15932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04949660"/>
              </p:ext>
            </p:extLst>
          </p:nvPr>
        </p:nvGraphicFramePr>
        <p:xfrm>
          <a:off x="457200" y="1357460"/>
          <a:ext cx="8074058" cy="485480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274638"/>
            <a:ext cx="8229600" cy="837725"/>
          </a:xfrm>
        </p:spPr>
        <p:txBody>
          <a:bodyPr>
            <a:normAutofit/>
          </a:bodyPr>
          <a:lstStyle/>
          <a:p>
            <a:r>
              <a:rPr lang="en-IE" sz="3600" b="1" dirty="0" smtClean="0">
                <a:solidFill>
                  <a:schemeClr val="accent1"/>
                </a:solidFill>
                <a:latin typeface="+mn-lt"/>
              </a:rPr>
              <a:t>2010 survey of intervening in misconduct</a:t>
            </a:r>
            <a:endParaRPr lang="en-IE" sz="3600" b="1" dirty="0">
              <a:solidFill>
                <a:schemeClr val="accent1"/>
              </a:solidFill>
              <a:latin typeface="+mn-lt"/>
            </a:endParaRPr>
          </a:p>
        </p:txBody>
      </p:sp>
      <p:sp>
        <p:nvSpPr>
          <p:cNvPr id="5" name="TextBox 4"/>
          <p:cNvSpPr txBox="1"/>
          <p:nvPr/>
        </p:nvSpPr>
        <p:spPr>
          <a:xfrm>
            <a:off x="457200" y="6300975"/>
            <a:ext cx="5688737" cy="369332"/>
          </a:xfrm>
          <a:prstGeom prst="rect">
            <a:avLst/>
          </a:prstGeom>
          <a:noFill/>
        </p:spPr>
        <p:txBody>
          <a:bodyPr wrap="none" rtlCol="0">
            <a:spAutoFit/>
          </a:bodyPr>
          <a:lstStyle/>
          <a:p>
            <a:r>
              <a:rPr lang="en-IE" dirty="0" err="1" smtClean="0"/>
              <a:t>Koocher</a:t>
            </a:r>
            <a:r>
              <a:rPr lang="en-IE" dirty="0" smtClean="0"/>
              <a:t> </a:t>
            </a:r>
            <a:r>
              <a:rPr lang="en-IE" dirty="0" smtClean="0"/>
              <a:t>and Keith-Spiegel </a:t>
            </a:r>
            <a:r>
              <a:rPr lang="en-IE" dirty="0"/>
              <a:t>(</a:t>
            </a:r>
            <a:r>
              <a:rPr lang="en-IE" dirty="0" smtClean="0"/>
              <a:t>2010</a:t>
            </a:r>
            <a:r>
              <a:rPr lang="en-IE" dirty="0" smtClean="0"/>
              <a:t>) – survey of 2,599 NIH PIs</a:t>
            </a:r>
            <a:endParaRPr lang="en-IE" dirty="0"/>
          </a:p>
        </p:txBody>
      </p:sp>
    </p:spTree>
    <p:extLst>
      <p:ext uri="{BB962C8B-B14F-4D97-AF65-F5344CB8AC3E}">
        <p14:creationId xmlns:p14="http://schemas.microsoft.com/office/powerpoint/2010/main" val="269224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Content</a:t>
            </a:r>
            <a:endParaRPr lang="en-IE" dirty="0"/>
          </a:p>
        </p:txBody>
      </p:sp>
      <p:sp>
        <p:nvSpPr>
          <p:cNvPr id="4" name="Content Placeholder 3"/>
          <p:cNvSpPr>
            <a:spLocks noGrp="1"/>
          </p:cNvSpPr>
          <p:nvPr>
            <p:ph sz="half" idx="1"/>
          </p:nvPr>
        </p:nvSpPr>
        <p:spPr/>
        <p:txBody>
          <a:bodyPr/>
          <a:lstStyle/>
          <a:p>
            <a:pPr marL="0" indent="0">
              <a:buNone/>
            </a:pPr>
            <a:endParaRPr lang="en-IE" dirty="0" smtClean="0"/>
          </a:p>
          <a:p>
            <a:r>
              <a:rPr lang="en-IE" dirty="0" smtClean="0"/>
              <a:t>Some definitions</a:t>
            </a:r>
          </a:p>
          <a:p>
            <a:r>
              <a:rPr lang="en-IE" dirty="0" smtClean="0"/>
              <a:t>Research Integrity in context</a:t>
            </a:r>
          </a:p>
          <a:p>
            <a:r>
              <a:rPr lang="en-IE" dirty="0" smtClean="0"/>
              <a:t>Evidence on incidence and prevalence</a:t>
            </a:r>
          </a:p>
          <a:p>
            <a:r>
              <a:rPr lang="en-IE" dirty="0" smtClean="0"/>
              <a:t>The failure of self-regulation and peer review</a:t>
            </a:r>
          </a:p>
          <a:p>
            <a:r>
              <a:rPr lang="en-IE" dirty="0" smtClean="0"/>
              <a:t>The consequences of misconduct</a:t>
            </a:r>
          </a:p>
        </p:txBody>
      </p:sp>
    </p:spTree>
    <p:extLst>
      <p:ext uri="{BB962C8B-B14F-4D97-AF65-F5344CB8AC3E}">
        <p14:creationId xmlns:p14="http://schemas.microsoft.com/office/powerpoint/2010/main" val="3252419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799" y="1045028"/>
            <a:ext cx="7503887" cy="4441372"/>
          </a:xfrm>
        </p:spPr>
        <p:txBody>
          <a:bodyPr>
            <a:normAutofit/>
          </a:bodyPr>
          <a:lstStyle/>
          <a:p>
            <a:pPr algn="ctr"/>
            <a:r>
              <a:rPr lang="en-IE" b="1" dirty="0" smtClean="0">
                <a:latin typeface="+mn-lt"/>
              </a:rPr>
              <a:t>Question</a:t>
            </a:r>
            <a:br>
              <a:rPr lang="en-IE" b="1" dirty="0" smtClean="0">
                <a:latin typeface="+mn-lt"/>
              </a:rPr>
            </a:br>
            <a:r>
              <a:rPr lang="en-IE" b="1" dirty="0">
                <a:latin typeface="+mn-lt"/>
              </a:rPr>
              <a:t/>
            </a:r>
            <a:br>
              <a:rPr lang="en-IE" b="1" dirty="0">
                <a:latin typeface="+mn-lt"/>
              </a:rPr>
            </a:br>
            <a:r>
              <a:rPr lang="en-IE" sz="3200" b="1" dirty="0" smtClean="0">
                <a:latin typeface="+mn-lt"/>
              </a:rPr>
              <a:t>How can misconduct be that prevalent, if the checks and balances work?</a:t>
            </a:r>
            <a:r>
              <a:rPr lang="en-IE" dirty="0" smtClean="0">
                <a:latin typeface="+mn-lt"/>
              </a:rPr>
              <a:t/>
            </a:r>
            <a:br>
              <a:rPr lang="en-IE" dirty="0" smtClean="0">
                <a:latin typeface="+mn-lt"/>
              </a:rPr>
            </a:br>
            <a:r>
              <a:rPr lang="en-IE" dirty="0" smtClean="0">
                <a:latin typeface="+mn-lt"/>
              </a:rPr>
              <a:t/>
            </a:r>
            <a:br>
              <a:rPr lang="en-IE" dirty="0" smtClean="0">
                <a:latin typeface="+mn-lt"/>
              </a:rPr>
            </a:br>
            <a:r>
              <a:rPr lang="en-IE" sz="2800" dirty="0" smtClean="0">
                <a:solidFill>
                  <a:schemeClr val="tx1"/>
                </a:solidFill>
                <a:latin typeface="+mn-lt"/>
              </a:rPr>
              <a:t>If someone changes data, makes it up or copies it from another scientist, surely that will be spotted by colleagues, peer reviewers or journal editors?</a:t>
            </a:r>
            <a:endParaRPr lang="en-IE" sz="2800" dirty="0">
              <a:solidFill>
                <a:schemeClr val="tx1"/>
              </a:solidFill>
              <a:latin typeface="+mn-lt"/>
            </a:endParaRPr>
          </a:p>
        </p:txBody>
      </p:sp>
    </p:spTree>
    <p:extLst>
      <p:ext uri="{BB962C8B-B14F-4D97-AF65-F5344CB8AC3E}">
        <p14:creationId xmlns:p14="http://schemas.microsoft.com/office/powerpoint/2010/main" val="795553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144378" y="203916"/>
            <a:ext cx="1784391" cy="12530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820" y="3436537"/>
            <a:ext cx="1312739" cy="1480370"/>
          </a:xfrm>
          <a:prstGeom prst="rect">
            <a:avLst/>
          </a:prstGeom>
        </p:spPr>
      </p:pic>
      <p:sp>
        <p:nvSpPr>
          <p:cNvPr id="10" name="Rectangle 9"/>
          <p:cNvSpPr/>
          <p:nvPr/>
        </p:nvSpPr>
        <p:spPr>
          <a:xfrm>
            <a:off x="7553546" y="5933552"/>
            <a:ext cx="1590454" cy="914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769256" y="203916"/>
            <a:ext cx="7609668" cy="1143000"/>
          </a:xfrm>
        </p:spPr>
        <p:txBody>
          <a:bodyPr>
            <a:normAutofit/>
          </a:bodyPr>
          <a:lstStyle/>
          <a:p>
            <a:r>
              <a:rPr lang="en-IE" sz="3600" b="1" dirty="0" smtClean="0">
                <a:latin typeface="+mn-lt"/>
              </a:rPr>
              <a:t>Not necessarily!</a:t>
            </a:r>
            <a:endParaRPr lang="en-IE" sz="3600" b="1" dirty="0">
              <a:latin typeface="+mn-lt"/>
            </a:endParaRPr>
          </a:p>
        </p:txBody>
      </p:sp>
      <p:sp>
        <p:nvSpPr>
          <p:cNvPr id="3" name="Rectangle 3"/>
          <p:cNvSpPr txBox="1">
            <a:spLocks noChangeArrowheads="1"/>
          </p:cNvSpPr>
          <p:nvPr/>
        </p:nvSpPr>
        <p:spPr>
          <a:xfrm>
            <a:off x="769256" y="1372189"/>
            <a:ext cx="6737976" cy="4811712"/>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Helvetica Neue LT Pro 45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T Pro 45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T Pro 45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2200" dirty="0" smtClean="0">
                <a:latin typeface="+mn-lt"/>
              </a:rPr>
              <a:t>Self-regulation keeps improper behavior in check?</a:t>
            </a:r>
          </a:p>
          <a:p>
            <a:pPr lvl="1">
              <a:buFont typeface="Courier New" pitchFamily="49" charset="0"/>
              <a:buChar char="o"/>
            </a:pPr>
            <a:r>
              <a:rPr lang="en-US" sz="2100" dirty="0" err="1" smtClean="0">
                <a:latin typeface="+mn-lt"/>
              </a:rPr>
              <a:t>Darsee</a:t>
            </a:r>
            <a:r>
              <a:rPr lang="en-US" sz="2100" dirty="0" smtClean="0">
                <a:latin typeface="+mn-lt"/>
              </a:rPr>
              <a:t> published 100 papers with falsified data over 14 </a:t>
            </a:r>
            <a:r>
              <a:rPr lang="en-US" sz="2100" dirty="0" smtClean="0">
                <a:latin typeface="+mn-lt"/>
              </a:rPr>
              <a:t>years</a:t>
            </a:r>
          </a:p>
          <a:p>
            <a:pPr lvl="1">
              <a:buFont typeface="Courier New" pitchFamily="49" charset="0"/>
              <a:buChar char="o"/>
            </a:pPr>
            <a:r>
              <a:rPr lang="en-US" sz="2100" dirty="0" smtClean="0">
                <a:latin typeface="+mn-lt"/>
              </a:rPr>
              <a:t>Staple </a:t>
            </a:r>
            <a:r>
              <a:rPr lang="en-US" sz="2100" dirty="0" smtClean="0">
                <a:latin typeface="+mn-lt"/>
              </a:rPr>
              <a:t>published fraudulent data </a:t>
            </a:r>
            <a:r>
              <a:rPr lang="en-US" sz="2100" dirty="0" smtClean="0">
                <a:latin typeface="+mn-lt"/>
              </a:rPr>
              <a:t>between 2004-2010</a:t>
            </a:r>
            <a:endParaRPr lang="en-US" sz="2100" dirty="0" smtClean="0">
              <a:latin typeface="+mn-lt"/>
            </a:endParaRPr>
          </a:p>
          <a:p>
            <a:pPr>
              <a:spcBef>
                <a:spcPts val="1200"/>
              </a:spcBef>
              <a:buFont typeface="Arial" pitchFamily="34" charset="0"/>
              <a:buChar char="•"/>
            </a:pPr>
            <a:r>
              <a:rPr lang="en-US" sz="2200" dirty="0" smtClean="0">
                <a:latin typeface="+mn-lt"/>
              </a:rPr>
              <a:t>Research misconduct is difficult to detect?</a:t>
            </a:r>
          </a:p>
          <a:p>
            <a:pPr lvl="1">
              <a:buFont typeface="Courier New" pitchFamily="49" charset="0"/>
              <a:buChar char="o"/>
            </a:pPr>
            <a:r>
              <a:rPr lang="en-US" sz="2100" dirty="0" smtClean="0">
                <a:latin typeface="+mn-lt"/>
              </a:rPr>
              <a:t>Hwang could not have completed work in the time reported</a:t>
            </a:r>
          </a:p>
          <a:p>
            <a:pPr lvl="1">
              <a:buFont typeface="Courier New" pitchFamily="49" charset="0"/>
              <a:buChar char="o"/>
            </a:pPr>
            <a:r>
              <a:rPr lang="en-US" sz="2100" dirty="0" err="1" smtClean="0">
                <a:latin typeface="+mn-lt"/>
              </a:rPr>
              <a:t>Sudbø</a:t>
            </a:r>
            <a:r>
              <a:rPr lang="en-US" sz="2100" dirty="0" smtClean="0">
                <a:latin typeface="+mn-lt"/>
              </a:rPr>
              <a:t>, trial not started, patients did not exists, data </a:t>
            </a:r>
            <a:r>
              <a:rPr lang="en-US" sz="2100" dirty="0" smtClean="0">
                <a:latin typeface="+mn-lt"/>
              </a:rPr>
              <a:t>repeated</a:t>
            </a:r>
          </a:p>
          <a:p>
            <a:pPr lvl="1">
              <a:buFont typeface="Courier New" pitchFamily="49" charset="0"/>
              <a:buChar char="o"/>
            </a:pPr>
            <a:r>
              <a:rPr lang="en-US" sz="2100" dirty="0">
                <a:latin typeface="+mn-lt"/>
              </a:rPr>
              <a:t>Reuben’s data, described as ‘pure fiction’, highly </a:t>
            </a:r>
            <a:r>
              <a:rPr lang="en-US" sz="2100" dirty="0" smtClean="0">
                <a:latin typeface="+mn-lt"/>
              </a:rPr>
              <a:t>cited</a:t>
            </a:r>
            <a:endParaRPr lang="en-US" sz="2100" dirty="0" smtClean="0">
              <a:latin typeface="+mn-lt"/>
            </a:endParaRPr>
          </a:p>
          <a:p>
            <a:pPr>
              <a:spcBef>
                <a:spcPts val="1200"/>
              </a:spcBef>
              <a:buFont typeface="Arial" pitchFamily="34" charset="0"/>
              <a:buChar char="•"/>
            </a:pPr>
            <a:r>
              <a:rPr lang="en-US" sz="2200" dirty="0" smtClean="0">
                <a:latin typeface="+mn-lt"/>
              </a:rPr>
              <a:t>Research </a:t>
            </a:r>
            <a:r>
              <a:rPr lang="en-US" sz="2200" dirty="0" smtClean="0">
                <a:latin typeface="+mn-lt"/>
              </a:rPr>
              <a:t>misconduct cannot be prevented?</a:t>
            </a:r>
          </a:p>
          <a:p>
            <a:pPr lvl="1">
              <a:buFont typeface="Courier New" pitchFamily="49" charset="0"/>
              <a:buChar char="o"/>
            </a:pPr>
            <a:r>
              <a:rPr lang="en-US" sz="1900" dirty="0" err="1" smtClean="0">
                <a:latin typeface="+mn-lt"/>
              </a:rPr>
              <a:t>Sch</a:t>
            </a:r>
            <a:r>
              <a:rPr lang="en-US" altLang="ja-JP" sz="1900" dirty="0" err="1" smtClean="0">
                <a:latin typeface="+mn-lt"/>
              </a:rPr>
              <a:t>ön’s</a:t>
            </a:r>
            <a:r>
              <a:rPr lang="en-US" altLang="ja-JP" sz="1900" dirty="0" smtClean="0">
                <a:latin typeface="+mn-lt"/>
              </a:rPr>
              <a:t> co-author/mentor did not check experiments or data</a:t>
            </a:r>
          </a:p>
          <a:p>
            <a:pPr lvl="1">
              <a:buFont typeface="Courier New" pitchFamily="49" charset="0"/>
              <a:buChar char="o"/>
            </a:pPr>
            <a:r>
              <a:rPr lang="en-US" altLang="ja-JP" sz="1900" dirty="0" err="1" smtClean="0">
                <a:latin typeface="+mn-lt"/>
              </a:rPr>
              <a:t>Poehlman’s</a:t>
            </a:r>
            <a:r>
              <a:rPr lang="en-US" altLang="ja-JP" sz="1900" dirty="0" smtClean="0">
                <a:latin typeface="+mn-lt"/>
              </a:rPr>
              <a:t> </a:t>
            </a:r>
            <a:r>
              <a:rPr lang="en-US" altLang="ja-JP" sz="1900" dirty="0" smtClean="0">
                <a:latin typeface="+mn-lt"/>
              </a:rPr>
              <a:t>MD co-author did not oversee clinical results</a:t>
            </a:r>
            <a:endParaRPr lang="en-US" sz="1900" dirty="0" smtClean="0">
              <a:latin typeface="+mn-lt"/>
            </a:endParaRP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546" y="4509779"/>
            <a:ext cx="1301289" cy="12158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p:cNvSpPr txBox="1"/>
          <p:nvPr/>
        </p:nvSpPr>
        <p:spPr>
          <a:xfrm>
            <a:off x="769256" y="6336268"/>
            <a:ext cx="3647217" cy="338554"/>
          </a:xfrm>
          <a:prstGeom prst="rect">
            <a:avLst/>
          </a:prstGeom>
          <a:noFill/>
        </p:spPr>
        <p:txBody>
          <a:bodyPr wrap="none" rtlCol="0">
            <a:spAutoFit/>
          </a:bodyPr>
          <a:lstStyle/>
          <a:p>
            <a:r>
              <a:rPr lang="en-IE" sz="1600" dirty="0" smtClean="0"/>
              <a:t>Part of slide</a:t>
            </a:r>
            <a:r>
              <a:rPr lang="en-IE" sz="1600" dirty="0" smtClean="0"/>
              <a:t> </a:t>
            </a:r>
            <a:r>
              <a:rPr lang="en-IE" sz="1600" dirty="0" smtClean="0"/>
              <a:t>courtesy of Prof</a:t>
            </a:r>
            <a:r>
              <a:rPr lang="en-IE" sz="1600" dirty="0"/>
              <a:t> </a:t>
            </a:r>
            <a:r>
              <a:rPr lang="en-IE" sz="1600" dirty="0" smtClean="0"/>
              <a:t>Nick </a:t>
            </a:r>
            <a:r>
              <a:rPr lang="en-IE" sz="1600" dirty="0" err="1" smtClean="0"/>
              <a:t>Steneck</a:t>
            </a:r>
            <a:endParaRPr lang="en-IE" sz="16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497" y="0"/>
            <a:ext cx="1296555" cy="108522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496" y="1085222"/>
            <a:ext cx="1296555" cy="121866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3498" y="2303888"/>
            <a:ext cx="1296553" cy="1132649"/>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7868" y="5602379"/>
            <a:ext cx="1292232" cy="1265669"/>
          </a:xfrm>
          <a:prstGeom prst="rect">
            <a:avLst/>
          </a:prstGeom>
        </p:spPr>
      </p:pic>
    </p:spTree>
    <p:extLst>
      <p:ext uri="{BB962C8B-B14F-4D97-AF65-F5344CB8AC3E}">
        <p14:creationId xmlns:p14="http://schemas.microsoft.com/office/powerpoint/2010/main" val="34545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9"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6"/>
            <a:ext cx="6810721" cy="1143000"/>
          </a:xfrm>
        </p:spPr>
        <p:txBody>
          <a:bodyPr>
            <a:noAutofit/>
          </a:bodyPr>
          <a:lstStyle/>
          <a:p>
            <a:r>
              <a:rPr lang="en-IE" sz="3600" b="1" dirty="0" smtClean="0">
                <a:latin typeface="+mn-lt"/>
              </a:rPr>
              <a:t>It is not just about protecting the scientific record</a:t>
            </a:r>
            <a:endParaRPr lang="en-IE" sz="3600" b="1" dirty="0">
              <a:latin typeface="+mn-lt"/>
            </a:endParaRPr>
          </a:p>
        </p:txBody>
      </p:sp>
      <p:sp>
        <p:nvSpPr>
          <p:cNvPr id="3" name="Content Placeholder 2"/>
          <p:cNvSpPr>
            <a:spLocks noGrp="1"/>
          </p:cNvSpPr>
          <p:nvPr>
            <p:ph sz="half" idx="1"/>
          </p:nvPr>
        </p:nvSpPr>
        <p:spPr>
          <a:xfrm>
            <a:off x="457200" y="1890480"/>
            <a:ext cx="3956400" cy="4537883"/>
          </a:xfrm>
        </p:spPr>
        <p:txBody>
          <a:bodyPr>
            <a:normAutofit/>
          </a:bodyPr>
          <a:lstStyle/>
          <a:p>
            <a:pPr marL="0" indent="0">
              <a:buNone/>
            </a:pPr>
            <a:r>
              <a:rPr lang="en-IE" sz="2400" b="1" dirty="0" smtClean="0">
                <a:latin typeface="+mn-lt"/>
              </a:rPr>
              <a:t>Werner </a:t>
            </a:r>
            <a:r>
              <a:rPr lang="en-IE" sz="2400" b="1" dirty="0" err="1" smtClean="0">
                <a:latin typeface="+mn-lt"/>
              </a:rPr>
              <a:t>Bezwoda</a:t>
            </a:r>
            <a:r>
              <a:rPr lang="en-IE" sz="2400" b="1" dirty="0" smtClean="0">
                <a:latin typeface="+mn-lt"/>
              </a:rPr>
              <a:t> (1995)</a:t>
            </a:r>
          </a:p>
          <a:p>
            <a:r>
              <a:rPr lang="en-IE" sz="2000" dirty="0" smtClean="0">
                <a:latin typeface="+mn-lt"/>
              </a:rPr>
              <a:t>Key trial of the effectiveness of high dose chemo and bone marrow transplants for breast cancer based on faked data</a:t>
            </a:r>
          </a:p>
          <a:p>
            <a:r>
              <a:rPr lang="en-IE" sz="2000" dirty="0" smtClean="0">
                <a:latin typeface="+mn-lt"/>
              </a:rPr>
              <a:t>Over 30,000 women underwent expensive, debilitating and often fatal transplants (20%)</a:t>
            </a:r>
          </a:p>
          <a:p>
            <a:r>
              <a:rPr lang="en-IE" sz="2000" dirty="0" smtClean="0">
                <a:latin typeface="+mn-lt"/>
              </a:rPr>
              <a:t>Study protocol written 9 years </a:t>
            </a:r>
            <a:r>
              <a:rPr lang="en-IE" sz="2000" u="sng" dirty="0" smtClean="0">
                <a:latin typeface="+mn-lt"/>
              </a:rPr>
              <a:t>after</a:t>
            </a:r>
            <a:r>
              <a:rPr lang="en-IE" sz="2000" dirty="0" smtClean="0">
                <a:latin typeface="+mn-lt"/>
              </a:rPr>
              <a:t> the study began</a:t>
            </a:r>
          </a:p>
          <a:p>
            <a:r>
              <a:rPr lang="en-IE" sz="2000" dirty="0" smtClean="0">
                <a:latin typeface="+mn-lt"/>
              </a:rPr>
              <a:t>Trial deaths not reported</a:t>
            </a:r>
          </a:p>
          <a:p>
            <a:r>
              <a:rPr lang="en-IE" sz="2000" dirty="0" smtClean="0">
                <a:latin typeface="+mn-lt"/>
              </a:rPr>
              <a:t>Not discovered until 2001</a:t>
            </a:r>
            <a:endParaRPr lang="en-IE" sz="2000" dirty="0">
              <a:latin typeface="+mn-lt"/>
            </a:endParaRPr>
          </a:p>
        </p:txBody>
      </p:sp>
      <p:sp>
        <p:nvSpPr>
          <p:cNvPr id="4" name="Content Placeholder 3"/>
          <p:cNvSpPr>
            <a:spLocks noGrp="1"/>
          </p:cNvSpPr>
          <p:nvPr>
            <p:ph sz="half" idx="2"/>
          </p:nvPr>
        </p:nvSpPr>
        <p:spPr>
          <a:xfrm>
            <a:off x="4648200" y="1890480"/>
            <a:ext cx="4205514" cy="4537883"/>
          </a:xfrm>
        </p:spPr>
        <p:txBody>
          <a:bodyPr>
            <a:normAutofit/>
          </a:bodyPr>
          <a:lstStyle/>
          <a:p>
            <a:pPr marL="0" indent="0">
              <a:buNone/>
            </a:pPr>
            <a:r>
              <a:rPr lang="en-IE" sz="2400" b="1" dirty="0" smtClean="0">
                <a:latin typeface="+mn-lt"/>
              </a:rPr>
              <a:t>Andrew </a:t>
            </a:r>
            <a:r>
              <a:rPr lang="en-IE" sz="2400" b="1" dirty="0" err="1" smtClean="0">
                <a:latin typeface="+mn-lt"/>
              </a:rPr>
              <a:t>Wakeman</a:t>
            </a:r>
            <a:r>
              <a:rPr lang="en-IE" sz="2400" b="1" dirty="0" smtClean="0">
                <a:latin typeface="+mn-lt"/>
              </a:rPr>
              <a:t> (1998)</a:t>
            </a:r>
          </a:p>
          <a:p>
            <a:r>
              <a:rPr lang="en-IE" sz="2000" dirty="0" smtClean="0">
                <a:latin typeface="+mn-lt"/>
              </a:rPr>
              <a:t>Seminar paper on the link between </a:t>
            </a:r>
            <a:r>
              <a:rPr lang="en-IE" sz="2000" dirty="0" err="1" smtClean="0">
                <a:latin typeface="+mn-lt"/>
              </a:rPr>
              <a:t>MMR</a:t>
            </a:r>
            <a:r>
              <a:rPr lang="en-IE" sz="2000" dirty="0" smtClean="0">
                <a:latin typeface="+mn-lt"/>
              </a:rPr>
              <a:t> vaccination, gastrointestinal problems and autism</a:t>
            </a:r>
          </a:p>
          <a:p>
            <a:r>
              <a:rPr lang="en-IE" sz="2000" dirty="0" smtClean="0">
                <a:latin typeface="+mn-lt"/>
              </a:rPr>
              <a:t>Without vaccination incidence of whooping cough, measles, meningitis greatly increased and many childhood fatalities</a:t>
            </a:r>
          </a:p>
          <a:p>
            <a:r>
              <a:rPr lang="en-IE" sz="2000" dirty="0">
                <a:latin typeface="+mn-lt"/>
              </a:rPr>
              <a:t>Timelines falsified to create the appearance of cause and effect in study subjects (12 children</a:t>
            </a:r>
            <a:r>
              <a:rPr lang="en-IE" sz="2000" dirty="0" smtClean="0">
                <a:latin typeface="+mn-lt"/>
              </a:rPr>
              <a:t>!)</a:t>
            </a:r>
          </a:p>
          <a:p>
            <a:r>
              <a:rPr lang="en-IE" sz="2000" dirty="0" smtClean="0">
                <a:latin typeface="+mn-lt"/>
              </a:rPr>
              <a:t>Not uncovered for 13 years</a:t>
            </a:r>
            <a:endParaRPr lang="en-IE" sz="2000" dirty="0">
              <a:latin typeface="+mn-lt"/>
            </a:endParaRPr>
          </a:p>
        </p:txBody>
      </p:sp>
    </p:spTree>
    <p:extLst>
      <p:ext uri="{BB962C8B-B14F-4D97-AF65-F5344CB8AC3E}">
        <p14:creationId xmlns:p14="http://schemas.microsoft.com/office/powerpoint/2010/main" val="1946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E" b="1" dirty="0" smtClean="0">
                <a:latin typeface="+mn-lt"/>
              </a:rPr>
              <a:t>Forensic science </a:t>
            </a:r>
            <a:r>
              <a:rPr lang="en-IE" sz="3600" b="1" dirty="0" smtClean="0">
                <a:latin typeface="+mn-lt"/>
              </a:rPr>
              <a:t>misconduct</a:t>
            </a:r>
            <a:endParaRPr lang="en-IE" sz="3600" b="1"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165" y="1557494"/>
            <a:ext cx="6559826" cy="4441371"/>
          </a:xfrm>
          <a:prstGeom prst="rect">
            <a:avLst/>
          </a:prstGeom>
        </p:spPr>
      </p:pic>
      <p:sp>
        <p:nvSpPr>
          <p:cNvPr id="8" name="TextBox 7"/>
          <p:cNvSpPr txBox="1"/>
          <p:nvPr/>
        </p:nvSpPr>
        <p:spPr>
          <a:xfrm>
            <a:off x="668216" y="6443449"/>
            <a:ext cx="3818738" cy="369332"/>
          </a:xfrm>
          <a:prstGeom prst="rect">
            <a:avLst/>
          </a:prstGeom>
          <a:noFill/>
        </p:spPr>
        <p:txBody>
          <a:bodyPr wrap="none" rtlCol="0">
            <a:spAutoFit/>
          </a:bodyPr>
          <a:lstStyle/>
          <a:p>
            <a:r>
              <a:rPr lang="en-IE" dirty="0" smtClean="0"/>
              <a:t>Data courtesy of the Innocence Project</a:t>
            </a:r>
            <a:endParaRPr lang="en-IE" dirty="0"/>
          </a:p>
        </p:txBody>
      </p:sp>
    </p:spTree>
    <p:extLst>
      <p:ext uri="{BB962C8B-B14F-4D97-AF65-F5344CB8AC3E}">
        <p14:creationId xmlns:p14="http://schemas.microsoft.com/office/powerpoint/2010/main" val="962370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E" sz="3600" b="1" dirty="0" smtClean="0">
                <a:latin typeface="+mn-lt"/>
                <a:ea typeface="ＭＳ Ｐゴシック"/>
                <a:cs typeface="ＭＳ Ｐゴシック"/>
              </a:rPr>
              <a:t>Collateral damage to careers</a:t>
            </a:r>
            <a:endParaRPr lang="en-IE" sz="3600" dirty="0">
              <a:latin typeface="+mn-lt"/>
            </a:endParaRPr>
          </a:p>
        </p:txBody>
      </p:sp>
      <p:sp>
        <p:nvSpPr>
          <p:cNvPr id="6" name="Content Placeholder 5"/>
          <p:cNvSpPr>
            <a:spLocks noGrp="1"/>
          </p:cNvSpPr>
          <p:nvPr>
            <p:ph sz="half" idx="1"/>
          </p:nvPr>
        </p:nvSpPr>
        <p:spPr/>
        <p:txBody>
          <a:bodyPr>
            <a:normAutofit fontScale="92500" lnSpcReduction="10000"/>
          </a:bodyPr>
          <a:lstStyle/>
          <a:p>
            <a:r>
              <a:rPr lang="en-IE" dirty="0" smtClean="0">
                <a:latin typeface="+mn-lt"/>
              </a:rPr>
              <a:t>There </a:t>
            </a:r>
            <a:r>
              <a:rPr lang="en-IE" dirty="0">
                <a:latin typeface="+mn-lt"/>
              </a:rPr>
              <a:t>is collateral damage to the careers of post-doctoral and other junior researchers working with or publishing with someone who has been found guilty of misconduct. </a:t>
            </a:r>
            <a:endParaRPr lang="en-IE" dirty="0" smtClean="0">
              <a:latin typeface="+mn-lt"/>
            </a:endParaRPr>
          </a:p>
          <a:p>
            <a:r>
              <a:rPr lang="en-IE" dirty="0" smtClean="0">
                <a:latin typeface="+mn-lt"/>
              </a:rPr>
              <a:t>A young </a:t>
            </a:r>
            <a:r>
              <a:rPr lang="en-IE" dirty="0">
                <a:latin typeface="+mn-lt"/>
              </a:rPr>
              <a:t>scientist’s reputation is tethered to the successes and failures of their mentor, and when that mentor is found guilty of misconduct, that disciple will also be viewed with suspicion. </a:t>
            </a:r>
            <a:endParaRPr lang="en-IE" dirty="0" smtClean="0">
              <a:latin typeface="+mn-lt"/>
            </a:endParaRPr>
          </a:p>
          <a:p>
            <a:r>
              <a:rPr lang="en-IE" dirty="0" smtClean="0">
                <a:latin typeface="+mn-lt"/>
              </a:rPr>
              <a:t>It </a:t>
            </a:r>
            <a:r>
              <a:rPr lang="en-IE" dirty="0">
                <a:latin typeface="+mn-lt"/>
              </a:rPr>
              <a:t>can take five to seven years to recover from an association with misconduct, even if a researcher is totally innocent of any </a:t>
            </a:r>
            <a:r>
              <a:rPr lang="en-IE" dirty="0" smtClean="0">
                <a:latin typeface="+mn-lt"/>
              </a:rPr>
              <a:t>wrong-doing* </a:t>
            </a:r>
            <a:endParaRPr lang="en-IE" dirty="0">
              <a:latin typeface="+mn-lt"/>
            </a:endParaRPr>
          </a:p>
          <a:p>
            <a:endParaRPr lang="en-IE" dirty="0"/>
          </a:p>
        </p:txBody>
      </p:sp>
      <p:sp>
        <p:nvSpPr>
          <p:cNvPr id="4" name="TextBox 3"/>
          <p:cNvSpPr txBox="1"/>
          <p:nvPr/>
        </p:nvSpPr>
        <p:spPr>
          <a:xfrm>
            <a:off x="527540" y="6271287"/>
            <a:ext cx="6277681" cy="369332"/>
          </a:xfrm>
          <a:prstGeom prst="rect">
            <a:avLst/>
          </a:prstGeom>
          <a:noFill/>
        </p:spPr>
        <p:txBody>
          <a:bodyPr wrap="none" rtlCol="0">
            <a:spAutoFit/>
          </a:bodyPr>
          <a:lstStyle/>
          <a:p>
            <a:r>
              <a:rPr lang="en-IE" dirty="0" smtClean="0"/>
              <a:t>*Observation courtesy of Prof John Ioannidis, Stanford University</a:t>
            </a:r>
            <a:endParaRPr lang="en-IE" dirty="0"/>
          </a:p>
        </p:txBody>
      </p:sp>
    </p:spTree>
    <p:extLst>
      <p:ext uri="{BB962C8B-B14F-4D97-AF65-F5344CB8AC3E}">
        <p14:creationId xmlns:p14="http://schemas.microsoft.com/office/powerpoint/2010/main" val="3737794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3174"/>
            <a:ext cx="6810721" cy="809444"/>
          </a:xfrm>
        </p:spPr>
        <p:txBody>
          <a:bodyPr>
            <a:normAutofit/>
          </a:bodyPr>
          <a:lstStyle/>
          <a:p>
            <a:r>
              <a:rPr lang="en-IE" sz="3600" b="1" dirty="0" smtClean="0">
                <a:latin typeface="+mn-lt"/>
                <a:cs typeface="Arial" panose="020B0604020202020204" pitchFamily="34" charset="0"/>
              </a:rPr>
              <a:t>Public response to misconduct</a:t>
            </a:r>
            <a:endParaRPr lang="en-IE" sz="3600" b="1" dirty="0">
              <a:latin typeface="+mn-lt"/>
              <a:cs typeface="Arial" panose="020B0604020202020204" pitchFamily="34" charset="0"/>
            </a:endParaRPr>
          </a:p>
        </p:txBody>
      </p:sp>
      <p:graphicFrame>
        <p:nvGraphicFramePr>
          <p:cNvPr id="5" name="Diagram 2"/>
          <p:cNvGraphicFramePr/>
          <p:nvPr>
            <p:extLst>
              <p:ext uri="{D42A27DB-BD31-4B8C-83A1-F6EECF244321}">
                <p14:modId xmlns:p14="http://schemas.microsoft.com/office/powerpoint/2010/main" val="1245657217"/>
              </p:ext>
            </p:extLst>
          </p:nvPr>
        </p:nvGraphicFramePr>
        <p:xfrm>
          <a:off x="579275" y="2121031"/>
          <a:ext cx="7942555" cy="39404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1205756"/>
            <a:ext cx="7717626" cy="830997"/>
          </a:xfrm>
          <a:prstGeom prst="rect">
            <a:avLst/>
          </a:prstGeom>
          <a:noFill/>
        </p:spPr>
        <p:txBody>
          <a:bodyPr wrap="none" rtlCol="0">
            <a:spAutoFit/>
          </a:bodyPr>
          <a:lstStyle/>
          <a:p>
            <a:r>
              <a:rPr lang="en-US" sz="2400" dirty="0" smtClean="0"/>
              <a:t>Relationship </a:t>
            </a:r>
            <a:r>
              <a:rPr lang="en-US" sz="2400" dirty="0"/>
              <a:t>between number of media reports on research </a:t>
            </a:r>
            <a:endParaRPr lang="en-US" sz="2400" dirty="0" smtClean="0"/>
          </a:p>
          <a:p>
            <a:r>
              <a:rPr lang="en-US" sz="2400" dirty="0" smtClean="0"/>
              <a:t>misconduct</a:t>
            </a:r>
            <a:r>
              <a:rPr lang="en-US" sz="2400" dirty="0"/>
              <a:t>, </a:t>
            </a:r>
            <a:r>
              <a:rPr lang="en-US" sz="2400" dirty="0" smtClean="0"/>
              <a:t>and </a:t>
            </a:r>
            <a:r>
              <a:rPr lang="en-US" sz="2400" dirty="0"/>
              <a:t>public confidence in science and </a:t>
            </a:r>
            <a:r>
              <a:rPr lang="en-US" sz="2400" dirty="0" smtClean="0"/>
              <a:t>scientists</a:t>
            </a:r>
            <a:endParaRPr lang="en-IE" sz="2400" dirty="0"/>
          </a:p>
        </p:txBody>
      </p:sp>
      <p:sp>
        <p:nvSpPr>
          <p:cNvPr id="7" name="TextBox 6"/>
          <p:cNvSpPr txBox="1"/>
          <p:nvPr/>
        </p:nvSpPr>
        <p:spPr>
          <a:xfrm>
            <a:off x="952107" y="6429080"/>
            <a:ext cx="184731" cy="369332"/>
          </a:xfrm>
          <a:prstGeom prst="rect">
            <a:avLst/>
          </a:prstGeom>
          <a:noFill/>
        </p:spPr>
        <p:txBody>
          <a:bodyPr wrap="none" rtlCol="0">
            <a:spAutoFit/>
          </a:bodyPr>
          <a:lstStyle/>
          <a:p>
            <a:endParaRPr lang="en-IE" dirty="0"/>
          </a:p>
        </p:txBody>
      </p:sp>
      <p:sp>
        <p:nvSpPr>
          <p:cNvPr id="8" name="TextBox 7"/>
          <p:cNvSpPr txBox="1"/>
          <p:nvPr/>
        </p:nvSpPr>
        <p:spPr>
          <a:xfrm>
            <a:off x="579274" y="6169000"/>
            <a:ext cx="7213257" cy="338554"/>
          </a:xfrm>
          <a:prstGeom prst="rect">
            <a:avLst/>
          </a:prstGeom>
          <a:noFill/>
        </p:spPr>
        <p:txBody>
          <a:bodyPr wrap="none" rtlCol="0">
            <a:spAutoFit/>
          </a:bodyPr>
          <a:lstStyle/>
          <a:p>
            <a:r>
              <a:rPr lang="en-US" sz="1600" dirty="0" err="1"/>
              <a:t>Vetenskap</a:t>
            </a:r>
            <a:r>
              <a:rPr lang="en-US" sz="1600" dirty="0"/>
              <a:t> &amp; </a:t>
            </a:r>
            <a:r>
              <a:rPr lang="en-US" sz="1600" dirty="0" err="1"/>
              <a:t>Allmänhet</a:t>
            </a:r>
            <a:r>
              <a:rPr lang="en-US" sz="1600" dirty="0"/>
              <a:t> </a:t>
            </a:r>
            <a:r>
              <a:rPr lang="en-US" sz="1600" dirty="0" smtClean="0"/>
              <a:t> (2014) - based on </a:t>
            </a:r>
            <a:r>
              <a:rPr lang="en-US" sz="1600" dirty="0"/>
              <a:t>356 news reports on research </a:t>
            </a:r>
            <a:r>
              <a:rPr lang="en-US" sz="1600" dirty="0" smtClean="0"/>
              <a:t>misconduct</a:t>
            </a:r>
            <a:endParaRPr lang="en-IE" sz="1600" dirty="0"/>
          </a:p>
        </p:txBody>
      </p:sp>
    </p:spTree>
    <p:extLst>
      <p:ext uri="{BB962C8B-B14F-4D97-AF65-F5344CB8AC3E}">
        <p14:creationId xmlns:p14="http://schemas.microsoft.com/office/powerpoint/2010/main" val="4121813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3143" y="584462"/>
            <a:ext cx="6614778" cy="833175"/>
          </a:xfrm>
        </p:spPr>
        <p:txBody>
          <a:bodyPr>
            <a:noAutofit/>
          </a:bodyPr>
          <a:lstStyle/>
          <a:p>
            <a:pPr>
              <a:defRPr/>
            </a:pPr>
            <a:r>
              <a:rPr lang="en-IE" sz="3600" b="1" dirty="0" smtClean="0">
                <a:latin typeface="+mn-lt"/>
              </a:rPr>
              <a:t>M</a:t>
            </a:r>
            <a:r>
              <a:rPr lang="en-IE" sz="3600" b="1" dirty="0" smtClean="0">
                <a:solidFill>
                  <a:schemeClr val="accent1"/>
                </a:solidFill>
                <a:latin typeface="+mn-lt"/>
              </a:rPr>
              <a:t>isconduct has consequences</a:t>
            </a:r>
            <a:r>
              <a:rPr lang="en-IE" sz="3600" b="1" dirty="0" smtClean="0">
                <a:solidFill>
                  <a:schemeClr val="accent1">
                    <a:lumMod val="50000"/>
                  </a:schemeClr>
                </a:solidFill>
                <a:latin typeface="+mn-lt"/>
              </a:rPr>
              <a:t/>
            </a:r>
            <a:br>
              <a:rPr lang="en-IE" sz="3600" b="1" dirty="0" smtClean="0">
                <a:solidFill>
                  <a:schemeClr val="accent1">
                    <a:lumMod val="50000"/>
                  </a:schemeClr>
                </a:solidFill>
                <a:latin typeface="+mn-lt"/>
              </a:rPr>
            </a:br>
            <a:r>
              <a:rPr lang="en-IE" sz="3600" b="1" dirty="0" smtClean="0">
                <a:solidFill>
                  <a:schemeClr val="bg2">
                    <a:lumMod val="60000"/>
                    <a:lumOff val="40000"/>
                  </a:schemeClr>
                </a:solidFill>
                <a:latin typeface="+mn-lt"/>
              </a:rPr>
              <a:t>Not a victimless crime</a:t>
            </a:r>
            <a:endParaRPr lang="en-IE" sz="3600" b="1" dirty="0">
              <a:solidFill>
                <a:schemeClr val="bg2">
                  <a:lumMod val="60000"/>
                  <a:lumOff val="40000"/>
                </a:schemeClr>
              </a:solidFill>
              <a:latin typeface="+mn-lt"/>
            </a:endParaRPr>
          </a:p>
        </p:txBody>
      </p:sp>
      <p:sp>
        <p:nvSpPr>
          <p:cNvPr id="5" name="Rectangle 4"/>
          <p:cNvSpPr/>
          <p:nvPr/>
        </p:nvSpPr>
        <p:spPr>
          <a:xfrm>
            <a:off x="653143" y="1432300"/>
            <a:ext cx="7837714" cy="4054956"/>
          </a:xfrm>
          <a:prstGeom prst="rect">
            <a:avLst/>
          </a:prstGeom>
        </p:spPr>
        <p:txBody>
          <a:bodyPr wrap="square">
            <a:spAutoFit/>
          </a:bodyPr>
          <a:lstStyle/>
          <a:p>
            <a:pPr marL="342900" indent="-342900">
              <a:spcBef>
                <a:spcPct val="0"/>
              </a:spcBef>
              <a:spcAft>
                <a:spcPts val="900"/>
              </a:spcAft>
              <a:buFont typeface="Arial" pitchFamily="34" charset="0"/>
              <a:buChar char="•"/>
            </a:pPr>
            <a:r>
              <a:rPr lang="en-IE" sz="2200" dirty="0"/>
              <a:t>It damages the </a:t>
            </a:r>
            <a:r>
              <a:rPr lang="en-IE" sz="2200" b="1" dirty="0"/>
              <a:t>research record by </a:t>
            </a:r>
            <a:r>
              <a:rPr lang="en-IE" sz="2200" dirty="0"/>
              <a:t>contaminating it with fraudulent data that may be difficult to </a:t>
            </a:r>
            <a:r>
              <a:rPr lang="en-IE" sz="2200" dirty="0" smtClean="0"/>
              <a:t>eradicate</a:t>
            </a:r>
          </a:p>
          <a:p>
            <a:pPr marL="342900" indent="-342900">
              <a:spcBef>
                <a:spcPct val="0"/>
              </a:spcBef>
              <a:spcAft>
                <a:spcPts val="900"/>
              </a:spcAft>
              <a:buFont typeface="Arial" pitchFamily="34" charset="0"/>
              <a:buChar char="•"/>
            </a:pPr>
            <a:r>
              <a:rPr lang="en-IE" sz="2200" dirty="0" smtClean="0"/>
              <a:t>It hurts </a:t>
            </a:r>
            <a:r>
              <a:rPr lang="en-IE" sz="2200" b="1" dirty="0" smtClean="0"/>
              <a:t>patients</a:t>
            </a:r>
            <a:r>
              <a:rPr lang="en-IE" sz="2200" dirty="0" smtClean="0"/>
              <a:t>, who may receive incorrect/fatal treatments </a:t>
            </a:r>
          </a:p>
          <a:p>
            <a:pPr marL="342900" indent="-342900">
              <a:spcBef>
                <a:spcPct val="0"/>
              </a:spcBef>
              <a:spcAft>
                <a:spcPts val="900"/>
              </a:spcAft>
              <a:buFont typeface="Arial" pitchFamily="34" charset="0"/>
              <a:buChar char="•"/>
            </a:pPr>
            <a:r>
              <a:rPr lang="en-IE" sz="2200" dirty="0" smtClean="0"/>
              <a:t>It hurts </a:t>
            </a:r>
            <a:r>
              <a:rPr lang="en-IE" sz="2200" b="1" dirty="0" smtClean="0"/>
              <a:t>researchers</a:t>
            </a:r>
            <a:r>
              <a:rPr lang="en-IE" sz="2200" dirty="0" smtClean="0"/>
              <a:t> and </a:t>
            </a:r>
            <a:r>
              <a:rPr lang="en-IE" sz="2200" b="1" dirty="0" smtClean="0"/>
              <a:t>disciplines</a:t>
            </a:r>
            <a:r>
              <a:rPr lang="en-IE" sz="2200" dirty="0" smtClean="0"/>
              <a:t>, which are tarnished by fraudulent scientists in their midst</a:t>
            </a:r>
          </a:p>
          <a:p>
            <a:pPr marL="342900" indent="-342900">
              <a:spcBef>
                <a:spcPct val="0"/>
              </a:spcBef>
              <a:spcAft>
                <a:spcPts val="900"/>
              </a:spcAft>
              <a:buFont typeface="Arial" pitchFamily="34" charset="0"/>
              <a:buChar char="•"/>
            </a:pPr>
            <a:r>
              <a:rPr lang="en-IE" sz="2200" dirty="0" smtClean="0"/>
              <a:t>It hurts the </a:t>
            </a:r>
            <a:r>
              <a:rPr lang="en-IE" sz="2200" b="1" dirty="0"/>
              <a:t>public</a:t>
            </a:r>
            <a:r>
              <a:rPr lang="en-IE" sz="2200" dirty="0"/>
              <a:t>, whose faith in research is </a:t>
            </a:r>
            <a:r>
              <a:rPr lang="en-IE" sz="2200" dirty="0" smtClean="0"/>
              <a:t>undermined </a:t>
            </a:r>
          </a:p>
          <a:p>
            <a:pPr marL="342900" indent="-342900">
              <a:spcBef>
                <a:spcPct val="0"/>
              </a:spcBef>
              <a:spcAft>
                <a:spcPts val="900"/>
              </a:spcAft>
              <a:buFont typeface="Arial" pitchFamily="34" charset="0"/>
              <a:buChar char="•"/>
            </a:pPr>
            <a:r>
              <a:rPr lang="en-IE" sz="2200" dirty="0" smtClean="0"/>
              <a:t>It </a:t>
            </a:r>
            <a:r>
              <a:rPr lang="en-IE" sz="2200" dirty="0"/>
              <a:t>squanders </a:t>
            </a:r>
            <a:r>
              <a:rPr lang="en-IE" sz="2200" b="1" dirty="0" smtClean="0"/>
              <a:t>public </a:t>
            </a:r>
            <a:r>
              <a:rPr lang="en-IE" sz="2200" dirty="0" smtClean="0"/>
              <a:t>money </a:t>
            </a:r>
            <a:r>
              <a:rPr lang="en-IE" sz="2200" dirty="0"/>
              <a:t>and the efforts of some of the worlds best </a:t>
            </a:r>
            <a:r>
              <a:rPr lang="en-IE" sz="2200" dirty="0" smtClean="0"/>
              <a:t>minds</a:t>
            </a:r>
          </a:p>
          <a:p>
            <a:pPr marL="342900" indent="-342900">
              <a:spcBef>
                <a:spcPct val="0"/>
              </a:spcBef>
              <a:spcAft>
                <a:spcPts val="900"/>
              </a:spcAft>
              <a:buFont typeface="Arial" pitchFamily="34" charset="0"/>
              <a:buChar char="•"/>
            </a:pPr>
            <a:r>
              <a:rPr lang="en-IE" sz="2200" u="sng" dirty="0"/>
              <a:t>More than anything</a:t>
            </a:r>
            <a:r>
              <a:rPr lang="en-IE" sz="2200" dirty="0"/>
              <a:t>, it hurts </a:t>
            </a:r>
            <a:r>
              <a:rPr lang="en-IE" sz="2200" b="1" dirty="0"/>
              <a:t>science</a:t>
            </a:r>
            <a:r>
              <a:rPr lang="en-IE" sz="2200" dirty="0"/>
              <a:t>, when you can’t trust the data presented or the person presenting </a:t>
            </a:r>
            <a:r>
              <a:rPr lang="en-IE" sz="2200" dirty="0" smtClean="0"/>
              <a:t>it</a:t>
            </a:r>
            <a:endParaRPr lang="en-IE" sz="2200" dirty="0"/>
          </a:p>
        </p:txBody>
      </p:sp>
    </p:spTree>
    <p:extLst>
      <p:ext uri="{BB962C8B-B14F-4D97-AF65-F5344CB8AC3E}">
        <p14:creationId xmlns:p14="http://schemas.microsoft.com/office/powerpoint/2010/main" val="294791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E" sz="3600" b="1" dirty="0" smtClean="0">
                <a:latin typeface="+mn-lt"/>
              </a:rPr>
              <a:t>What about whistle-blowers?</a:t>
            </a:r>
            <a:endParaRPr lang="en-IE" sz="3600" b="1" dirty="0">
              <a:latin typeface="+mn-lt"/>
            </a:endParaRPr>
          </a:p>
        </p:txBody>
      </p:sp>
      <p:sp>
        <p:nvSpPr>
          <p:cNvPr id="6" name="Content Placeholder 5"/>
          <p:cNvSpPr>
            <a:spLocks noGrp="1"/>
          </p:cNvSpPr>
          <p:nvPr>
            <p:ph sz="half" idx="1"/>
          </p:nvPr>
        </p:nvSpPr>
        <p:spPr>
          <a:xfrm>
            <a:off x="4933740" y="1600200"/>
            <a:ext cx="3670707" cy="4571304"/>
          </a:xfrm>
        </p:spPr>
        <p:txBody>
          <a:bodyPr>
            <a:normAutofit/>
          </a:bodyPr>
          <a:lstStyle/>
          <a:p>
            <a:r>
              <a:rPr lang="en-IE" sz="2000" dirty="0" smtClean="0"/>
              <a:t>Sometimes </a:t>
            </a:r>
            <a:r>
              <a:rPr lang="en-IE" sz="2000" dirty="0"/>
              <a:t>seen as selfless martyrs for public interest and organizational </a:t>
            </a:r>
            <a:r>
              <a:rPr lang="en-IE" sz="2000" dirty="0" smtClean="0"/>
              <a:t>accountability</a:t>
            </a:r>
          </a:p>
          <a:p>
            <a:r>
              <a:rPr lang="en-IE" sz="2000" dirty="0" smtClean="0"/>
              <a:t>More often viewed unfairly </a:t>
            </a:r>
            <a:r>
              <a:rPr lang="en-IE" sz="2000" dirty="0"/>
              <a:t>as "traitors" or "</a:t>
            </a:r>
            <a:r>
              <a:rPr lang="en-IE" sz="2000" dirty="0" smtClean="0"/>
              <a:t>defectors" </a:t>
            </a:r>
          </a:p>
          <a:p>
            <a:r>
              <a:rPr lang="en-IE" sz="2000" dirty="0"/>
              <a:t>P</a:t>
            </a:r>
            <a:r>
              <a:rPr lang="en-IE" sz="2000" dirty="0" smtClean="0"/>
              <a:t>robable </a:t>
            </a:r>
            <a:r>
              <a:rPr lang="en-IE" sz="2000" dirty="0"/>
              <a:t>that many people do not </a:t>
            </a:r>
            <a:r>
              <a:rPr lang="en-IE" sz="2000" dirty="0" smtClean="0"/>
              <a:t>consider </a:t>
            </a:r>
            <a:r>
              <a:rPr lang="en-IE" sz="2000" dirty="0"/>
              <a:t>blowing the </a:t>
            </a:r>
            <a:r>
              <a:rPr lang="en-IE" sz="2000" dirty="0" smtClean="0"/>
              <a:t>whistle because </a:t>
            </a:r>
            <a:r>
              <a:rPr lang="en-IE" sz="2000" dirty="0"/>
              <a:t>of fear of </a:t>
            </a:r>
            <a:r>
              <a:rPr lang="en-IE" sz="2000" dirty="0" smtClean="0"/>
              <a:t>retaliation or of losing </a:t>
            </a:r>
            <a:r>
              <a:rPr lang="en-IE" sz="2000" dirty="0"/>
              <a:t>their </a:t>
            </a:r>
            <a:r>
              <a:rPr lang="en-IE" sz="2000" dirty="0" smtClean="0"/>
              <a:t>credibility or job</a:t>
            </a:r>
          </a:p>
          <a:p>
            <a:r>
              <a:rPr lang="en-IE" sz="2000" dirty="0" smtClean="0">
                <a:latin typeface="+mn-lt"/>
              </a:rPr>
              <a:t>Key to a fully functioning RI system so MUST be protected</a:t>
            </a:r>
            <a:endParaRPr lang="en-IE" sz="2000" dirty="0">
              <a:latin typeface="+mn-lt"/>
            </a:endParaRPr>
          </a:p>
        </p:txBody>
      </p:sp>
      <p:pic>
        <p:nvPicPr>
          <p:cNvPr id="7" name="Content Placeholder 3" descr="Brian_Narelle_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82600" y="1649413"/>
            <a:ext cx="3946525" cy="4457700"/>
          </a:xfrm>
          <a:prstGeom prst="rect">
            <a:avLst/>
          </a:prstGeom>
        </p:spPr>
      </p:pic>
    </p:spTree>
    <p:extLst>
      <p:ext uri="{BB962C8B-B14F-4D97-AF65-F5344CB8AC3E}">
        <p14:creationId xmlns:p14="http://schemas.microsoft.com/office/powerpoint/2010/main" val="2780856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7780" y="391885"/>
            <a:ext cx="6687178" cy="924449"/>
          </a:xfrm>
        </p:spPr>
        <p:txBody>
          <a:bodyPr>
            <a:normAutofit/>
          </a:bodyPr>
          <a:lstStyle/>
          <a:p>
            <a:r>
              <a:rPr lang="en-IE" sz="3600" b="1" dirty="0" smtClean="0">
                <a:latin typeface="+mn-lt"/>
              </a:rPr>
              <a:t>Everyone needs to be responsible</a:t>
            </a:r>
            <a:endParaRPr lang="en-IE" sz="3600" b="1" dirty="0">
              <a:latin typeface="+mn-lt"/>
            </a:endParaRPr>
          </a:p>
        </p:txBody>
      </p:sp>
      <p:graphicFrame>
        <p:nvGraphicFramePr>
          <p:cNvPr id="7" name="Chart 6"/>
          <p:cNvGraphicFramePr>
            <a:graphicFrameLocks/>
          </p:cNvGraphicFramePr>
          <p:nvPr>
            <p:extLst>
              <p:ext uri="{D42A27DB-BD31-4B8C-83A1-F6EECF244321}">
                <p14:modId xmlns:p14="http://schemas.microsoft.com/office/powerpoint/2010/main" val="1424865910"/>
              </p:ext>
            </p:extLst>
          </p:nvPr>
        </p:nvGraphicFramePr>
        <p:xfrm>
          <a:off x="678027" y="1316334"/>
          <a:ext cx="7019009" cy="494379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79274" y="6338277"/>
            <a:ext cx="6087307" cy="338554"/>
          </a:xfrm>
          <a:prstGeom prst="rect">
            <a:avLst/>
          </a:prstGeom>
          <a:noFill/>
        </p:spPr>
        <p:txBody>
          <a:bodyPr wrap="none" rtlCol="0">
            <a:spAutoFit/>
          </a:bodyPr>
          <a:lstStyle/>
          <a:p>
            <a:r>
              <a:rPr lang="en-US" sz="1600" dirty="0" err="1" smtClean="0"/>
              <a:t>Koocher</a:t>
            </a:r>
            <a:r>
              <a:rPr lang="en-US" sz="1600" dirty="0" smtClean="0"/>
              <a:t> and Keith-Spiegel (2010) - based on 2,193 </a:t>
            </a:r>
            <a:r>
              <a:rPr lang="en-US" sz="1600" dirty="0" smtClean="0"/>
              <a:t>reported incidences</a:t>
            </a:r>
            <a:endParaRPr lang="en-IE" sz="1600" dirty="0"/>
          </a:p>
        </p:txBody>
      </p:sp>
    </p:spTree>
    <p:extLst>
      <p:ext uri="{BB962C8B-B14F-4D97-AF65-F5344CB8AC3E}">
        <p14:creationId xmlns:p14="http://schemas.microsoft.com/office/powerpoint/2010/main" val="1864454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03" y="274638"/>
            <a:ext cx="6598618" cy="1143000"/>
          </a:xfrm>
        </p:spPr>
        <p:txBody>
          <a:bodyPr>
            <a:normAutofit/>
          </a:bodyPr>
          <a:lstStyle/>
          <a:p>
            <a:r>
              <a:rPr lang="en-IE" sz="3400" b="1" dirty="0" smtClean="0">
                <a:latin typeface="+mn-lt"/>
              </a:rPr>
              <a:t>Is it possible to change the culture?</a:t>
            </a:r>
            <a:endParaRPr lang="en-IE" sz="3400" b="1" dirty="0">
              <a:latin typeface="+mn-lt"/>
            </a:endParaRPr>
          </a:p>
        </p:txBody>
      </p:sp>
      <p:sp>
        <p:nvSpPr>
          <p:cNvPr id="3" name="Content Placeholder 2"/>
          <p:cNvSpPr>
            <a:spLocks noGrp="1"/>
          </p:cNvSpPr>
          <p:nvPr>
            <p:ph sz="half" idx="1"/>
          </p:nvPr>
        </p:nvSpPr>
        <p:spPr>
          <a:xfrm>
            <a:off x="710926" y="1417639"/>
            <a:ext cx="7893522" cy="4832332"/>
          </a:xfrm>
        </p:spPr>
        <p:txBody>
          <a:bodyPr>
            <a:normAutofit fontScale="92500" lnSpcReduction="20000"/>
          </a:bodyPr>
          <a:lstStyle/>
          <a:p>
            <a:pPr marL="0" indent="0">
              <a:spcBef>
                <a:spcPts val="0"/>
              </a:spcBef>
              <a:spcAft>
                <a:spcPts val="300"/>
              </a:spcAft>
              <a:buNone/>
            </a:pPr>
            <a:r>
              <a:rPr lang="en-IE" sz="2600" b="1" dirty="0" smtClean="0">
                <a:latin typeface="+mn-lt"/>
              </a:rPr>
              <a:t>Crain </a:t>
            </a:r>
            <a:r>
              <a:rPr lang="en-IE" sz="2600" b="1" i="1" dirty="0" smtClean="0">
                <a:latin typeface="+mn-lt"/>
              </a:rPr>
              <a:t>et al</a:t>
            </a:r>
            <a:r>
              <a:rPr lang="en-IE" sz="2600" b="1" dirty="0" smtClean="0">
                <a:latin typeface="+mn-lt"/>
              </a:rPr>
              <a:t>, </a:t>
            </a:r>
            <a:r>
              <a:rPr lang="en-IE" sz="2600" b="1" dirty="0" err="1" smtClean="0">
                <a:latin typeface="+mn-lt"/>
              </a:rPr>
              <a:t>Sci</a:t>
            </a:r>
            <a:r>
              <a:rPr lang="en-IE" sz="2600" b="1" dirty="0" smtClean="0">
                <a:latin typeface="+mn-lt"/>
              </a:rPr>
              <a:t> </a:t>
            </a:r>
            <a:r>
              <a:rPr lang="en-IE" sz="2600" b="1" dirty="0" err="1" smtClean="0">
                <a:latin typeface="+mn-lt"/>
              </a:rPr>
              <a:t>Eng</a:t>
            </a:r>
            <a:r>
              <a:rPr lang="en-IE" sz="2600" b="1" dirty="0" smtClean="0">
                <a:latin typeface="+mn-lt"/>
              </a:rPr>
              <a:t> Ethics (2012)</a:t>
            </a:r>
          </a:p>
          <a:p>
            <a:pPr>
              <a:spcBef>
                <a:spcPts val="600"/>
              </a:spcBef>
            </a:pPr>
            <a:r>
              <a:rPr lang="en-IE" sz="2200" dirty="0" smtClean="0">
                <a:latin typeface="+mn-lt"/>
              </a:rPr>
              <a:t>Survey of NIH researcher perceptions of research climate in their university/department AND frequency of </a:t>
            </a:r>
            <a:r>
              <a:rPr lang="en-IE" sz="2200" dirty="0" err="1" smtClean="0">
                <a:latin typeface="+mn-lt"/>
              </a:rPr>
              <a:t>FFP</a:t>
            </a:r>
            <a:r>
              <a:rPr lang="en-IE" sz="2200" dirty="0" smtClean="0">
                <a:latin typeface="+mn-lt"/>
              </a:rPr>
              <a:t>/</a:t>
            </a:r>
            <a:r>
              <a:rPr lang="en-IE" sz="2200" dirty="0" err="1" smtClean="0">
                <a:latin typeface="+mn-lt"/>
              </a:rPr>
              <a:t>QRP</a:t>
            </a:r>
            <a:r>
              <a:rPr lang="en-IE" sz="2200" dirty="0" smtClean="0">
                <a:latin typeface="+mn-lt"/>
              </a:rPr>
              <a:t> (N=1,267; 50%)</a:t>
            </a:r>
          </a:p>
          <a:p>
            <a:pPr>
              <a:spcBef>
                <a:spcPts val="600"/>
              </a:spcBef>
            </a:pPr>
            <a:r>
              <a:rPr lang="en-IE" sz="2200" dirty="0" smtClean="0">
                <a:latin typeface="+mn-lt"/>
              </a:rPr>
              <a:t>Research climate predictors: regulatory quality, RI support, integrity norms, integrity inhibitors, advisor-advisee relations, expectations etc.</a:t>
            </a:r>
          </a:p>
          <a:p>
            <a:pPr marL="0" indent="0">
              <a:buNone/>
            </a:pPr>
            <a:endParaRPr lang="en-IE" sz="2000" dirty="0" smtClean="0">
              <a:latin typeface="+mn-lt"/>
            </a:endParaRPr>
          </a:p>
          <a:p>
            <a:pPr marL="0" indent="0">
              <a:buNone/>
            </a:pPr>
            <a:r>
              <a:rPr lang="en-IE" sz="2200" b="1" dirty="0" smtClean="0">
                <a:latin typeface="+mn-lt"/>
              </a:rPr>
              <a:t>Key Finding</a:t>
            </a:r>
          </a:p>
          <a:p>
            <a:pPr>
              <a:buFont typeface="Arial" pitchFamily="34" charset="0"/>
              <a:buChar char="•"/>
            </a:pPr>
            <a:r>
              <a:rPr lang="en-IE" sz="2200" dirty="0" smtClean="0">
                <a:latin typeface="+mn-lt"/>
              </a:rPr>
              <a:t>The more positive the organisational research climate, the higher the likelihood of desirable research practices and the lower the likelihood of undesirable research practices</a:t>
            </a:r>
          </a:p>
          <a:p>
            <a:pPr>
              <a:buFont typeface="Arial" pitchFamily="34" charset="0"/>
              <a:buChar char="•"/>
            </a:pPr>
            <a:r>
              <a:rPr lang="en-IE" sz="2200" dirty="0" smtClean="0">
                <a:latin typeface="+mn-lt"/>
              </a:rPr>
              <a:t>The </a:t>
            </a:r>
            <a:r>
              <a:rPr lang="en-IE" sz="2200" dirty="0">
                <a:latin typeface="+mn-lt"/>
              </a:rPr>
              <a:t>findings </a:t>
            </a:r>
            <a:r>
              <a:rPr lang="en-IE" sz="2200" dirty="0" smtClean="0">
                <a:latin typeface="+mn-lt"/>
              </a:rPr>
              <a:t>are clear </a:t>
            </a:r>
            <a:r>
              <a:rPr lang="en-IE" sz="2200" dirty="0">
                <a:latin typeface="+mn-lt"/>
              </a:rPr>
              <a:t>that </a:t>
            </a:r>
            <a:r>
              <a:rPr lang="en-IE" sz="2200" dirty="0" smtClean="0">
                <a:latin typeface="+mn-lt"/>
              </a:rPr>
              <a:t>misconduct is not about dealing </a:t>
            </a:r>
            <a:r>
              <a:rPr lang="en-IE" sz="2200" dirty="0">
                <a:latin typeface="+mn-lt"/>
              </a:rPr>
              <a:t>with a few "bad apples" but </a:t>
            </a:r>
            <a:r>
              <a:rPr lang="en-IE" sz="2200" dirty="0" smtClean="0">
                <a:latin typeface="+mn-lt"/>
              </a:rPr>
              <a:t>about tackling organisational research </a:t>
            </a:r>
            <a:r>
              <a:rPr lang="en-IE" sz="2200" dirty="0">
                <a:latin typeface="+mn-lt"/>
              </a:rPr>
              <a:t>climate issues</a:t>
            </a:r>
            <a:endParaRPr lang="en-IE" sz="2200" dirty="0" smtClean="0">
              <a:latin typeface="+mn-lt"/>
            </a:endParaRPr>
          </a:p>
          <a:p>
            <a:pPr marL="0" lvl="1" indent="0">
              <a:buNone/>
            </a:pPr>
            <a:endParaRPr lang="en-IE" sz="2800" dirty="0" smtClean="0">
              <a:solidFill>
                <a:srgbClr val="C00000"/>
              </a:solidFill>
            </a:endParaRPr>
          </a:p>
          <a:p>
            <a:pPr marL="0" lvl="1" indent="0" algn="ctr">
              <a:buNone/>
            </a:pPr>
            <a:r>
              <a:rPr lang="en-IE" sz="2800" b="1" dirty="0" smtClean="0">
                <a:solidFill>
                  <a:srgbClr val="C00000"/>
                </a:solidFill>
                <a:latin typeface="+mn-lt"/>
              </a:rPr>
              <a:t>You </a:t>
            </a:r>
            <a:r>
              <a:rPr lang="en-IE" sz="2800" b="1" dirty="0">
                <a:solidFill>
                  <a:srgbClr val="C00000"/>
                </a:solidFill>
                <a:latin typeface="+mn-lt"/>
              </a:rPr>
              <a:t>cannot have excellent research if </a:t>
            </a:r>
            <a:r>
              <a:rPr lang="en-IE" sz="2800" b="1" dirty="0" smtClean="0">
                <a:solidFill>
                  <a:srgbClr val="C00000"/>
                </a:solidFill>
                <a:latin typeface="+mn-lt"/>
              </a:rPr>
              <a:t>you </a:t>
            </a:r>
            <a:r>
              <a:rPr lang="en-IE" sz="2800" b="1" dirty="0">
                <a:solidFill>
                  <a:srgbClr val="C00000"/>
                </a:solidFill>
                <a:latin typeface="+mn-lt"/>
              </a:rPr>
              <a:t>do not have a climate that fosters </a:t>
            </a:r>
            <a:r>
              <a:rPr lang="en-IE" sz="2800" b="1" dirty="0" smtClean="0">
                <a:solidFill>
                  <a:srgbClr val="C00000"/>
                </a:solidFill>
                <a:latin typeface="+mn-lt"/>
              </a:rPr>
              <a:t>research integrity</a:t>
            </a:r>
            <a:endParaRPr lang="en-IE" sz="2800" b="1" dirty="0">
              <a:solidFill>
                <a:srgbClr val="C00000"/>
              </a:solidFill>
              <a:latin typeface="+mn-lt"/>
            </a:endParaRPr>
          </a:p>
          <a:p>
            <a:pPr>
              <a:buFont typeface="Arial" pitchFamily="34" charset="0"/>
              <a:buChar char="•"/>
            </a:pPr>
            <a:endParaRPr lang="en-IE" sz="2000" dirty="0">
              <a:latin typeface="+mn-lt"/>
            </a:endParaRPr>
          </a:p>
        </p:txBody>
      </p:sp>
    </p:spTree>
    <p:extLst>
      <p:ext uri="{BB962C8B-B14F-4D97-AF65-F5344CB8AC3E}">
        <p14:creationId xmlns:p14="http://schemas.microsoft.com/office/powerpoint/2010/main" val="32103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28" y="1901371"/>
            <a:ext cx="7155543" cy="3178629"/>
          </a:xfrm>
        </p:spPr>
        <p:txBody>
          <a:bodyPr>
            <a:noAutofit/>
          </a:bodyPr>
          <a:lstStyle/>
          <a:p>
            <a:pPr algn="ctr"/>
            <a:r>
              <a:rPr lang="en-IE" sz="3600" dirty="0">
                <a:latin typeface="+mn-lt"/>
              </a:rPr>
              <a:t>“</a:t>
            </a:r>
            <a:r>
              <a:rPr lang="en-IE" sz="3600" b="1" dirty="0">
                <a:latin typeface="+mn-lt"/>
              </a:rPr>
              <a:t>Research integrity” relates to the performance of research to the highest standards of professionalism and rigour, and to the accuracy and </a:t>
            </a:r>
            <a:r>
              <a:rPr lang="en-IE" sz="3600" b="1" dirty="0" smtClean="0">
                <a:latin typeface="+mn-lt"/>
              </a:rPr>
              <a:t>truth </a:t>
            </a:r>
            <a:r>
              <a:rPr lang="en-IE" sz="3600" b="1" dirty="0">
                <a:latin typeface="+mn-lt"/>
              </a:rPr>
              <a:t>of the research record in publications and elsewhere. </a:t>
            </a:r>
            <a:endParaRPr lang="en-US" sz="3600" b="1" dirty="0">
              <a:latin typeface="+mn-lt"/>
            </a:endParaRPr>
          </a:p>
        </p:txBody>
      </p:sp>
    </p:spTree>
    <p:extLst>
      <p:ext uri="{BB962C8B-B14F-4D97-AF65-F5344CB8AC3E}">
        <p14:creationId xmlns:p14="http://schemas.microsoft.com/office/powerpoint/2010/main" val="1608702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8688" y="285750"/>
            <a:ext cx="1804987"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AutoShape 2"/>
          <p:cNvSpPr>
            <a:spLocks/>
          </p:cNvSpPr>
          <p:nvPr/>
        </p:nvSpPr>
        <p:spPr bwMode="auto">
          <a:xfrm>
            <a:off x="461963" y="717550"/>
            <a:ext cx="8031162" cy="685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eaLnBrk="1"/>
            <a:r>
              <a:rPr lang="en-US" altLang="en-US" sz="3600" b="1">
                <a:solidFill>
                  <a:srgbClr val="850034"/>
                </a:solidFill>
              </a:rPr>
              <a:t>Thank you for your attention</a:t>
            </a:r>
            <a:endParaRPr lang="en-US" altLang="en-US"/>
          </a:p>
        </p:txBody>
      </p:sp>
      <p:pic>
        <p:nvPicPr>
          <p:cNvPr id="174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257300"/>
            <a:ext cx="5586413"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31619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dirty="0" smtClean="0">
                <a:solidFill>
                  <a:srgbClr val="C00000"/>
                </a:solidFill>
              </a:rPr>
              <a:t>References</a:t>
            </a:r>
            <a:endParaRPr lang="en-IE" sz="3600" b="1" dirty="0">
              <a:solidFill>
                <a:srgbClr val="C00000"/>
              </a:solidFill>
            </a:endParaRPr>
          </a:p>
        </p:txBody>
      </p:sp>
      <p:sp>
        <p:nvSpPr>
          <p:cNvPr id="3" name="Content Placeholder 2"/>
          <p:cNvSpPr>
            <a:spLocks noGrp="1"/>
          </p:cNvSpPr>
          <p:nvPr>
            <p:ph idx="1"/>
          </p:nvPr>
        </p:nvSpPr>
        <p:spPr>
          <a:xfrm>
            <a:off x="457200" y="1346480"/>
            <a:ext cx="8229600" cy="4779684"/>
          </a:xfrm>
        </p:spPr>
        <p:txBody>
          <a:bodyPr>
            <a:normAutofit/>
          </a:bodyPr>
          <a:lstStyle/>
          <a:p>
            <a:pPr marL="0" indent="0">
              <a:buNone/>
            </a:pPr>
            <a:r>
              <a:rPr lang="de-DE" sz="1800" dirty="0" smtClean="0">
                <a:latin typeface="+mn-lt"/>
              </a:rPr>
              <a:t>Gerald </a:t>
            </a:r>
            <a:r>
              <a:rPr lang="de-DE" sz="1800" dirty="0">
                <a:latin typeface="+mn-lt"/>
              </a:rPr>
              <a:t>P. </a:t>
            </a:r>
            <a:r>
              <a:rPr lang="de-DE" sz="1800" dirty="0" smtClean="0">
                <a:latin typeface="+mn-lt"/>
              </a:rPr>
              <a:t>Koocher &amp; </a:t>
            </a:r>
            <a:r>
              <a:rPr lang="de-DE" sz="1800" dirty="0">
                <a:latin typeface="+mn-lt"/>
              </a:rPr>
              <a:t>Patricia </a:t>
            </a:r>
            <a:r>
              <a:rPr lang="de-DE" sz="1800" dirty="0" smtClean="0">
                <a:latin typeface="+mn-lt"/>
              </a:rPr>
              <a:t>Keith-Spiegel (2010) </a:t>
            </a:r>
            <a:r>
              <a:rPr lang="en-IE" sz="1800" b="1" dirty="0" smtClean="0">
                <a:latin typeface="+mn-lt"/>
              </a:rPr>
              <a:t>Peers </a:t>
            </a:r>
            <a:r>
              <a:rPr lang="en-IE" sz="1800" b="1" dirty="0">
                <a:latin typeface="+mn-lt"/>
              </a:rPr>
              <a:t>Nip Misconduct in the </a:t>
            </a:r>
            <a:r>
              <a:rPr lang="en-IE" sz="1800" b="1" dirty="0" smtClean="0">
                <a:latin typeface="+mn-lt"/>
              </a:rPr>
              <a:t>Bud</a:t>
            </a:r>
            <a:r>
              <a:rPr lang="de-DE" sz="1800" dirty="0" smtClean="0">
                <a:latin typeface="+mn-lt"/>
              </a:rPr>
              <a:t>. </a:t>
            </a:r>
            <a:r>
              <a:rPr lang="en-IE" sz="1800" i="1" dirty="0" smtClean="0">
                <a:latin typeface="+mn-lt"/>
              </a:rPr>
              <a:t>Nature. </a:t>
            </a:r>
            <a:r>
              <a:rPr lang="en-IE" sz="1800" i="1" dirty="0">
                <a:latin typeface="+mn-lt"/>
              </a:rPr>
              <a:t>466</a:t>
            </a:r>
            <a:r>
              <a:rPr lang="en-IE" sz="1800" dirty="0">
                <a:latin typeface="+mn-lt"/>
              </a:rPr>
              <a:t>, 438-440 </a:t>
            </a:r>
            <a:endParaRPr lang="en-IE" sz="1800" dirty="0" smtClean="0">
              <a:latin typeface="+mn-lt"/>
            </a:endParaRPr>
          </a:p>
          <a:p>
            <a:pPr marL="0" indent="0">
              <a:buNone/>
            </a:pPr>
            <a:r>
              <a:rPr lang="en-IE" sz="1800" dirty="0" smtClean="0">
                <a:latin typeface="+mn-lt"/>
              </a:rPr>
              <a:t>Supplementary material: </a:t>
            </a:r>
            <a:r>
              <a:rPr lang="en-IE" sz="1800" dirty="0" smtClean="0">
                <a:latin typeface="+mn-lt"/>
                <a:hlinkClick r:id="rId2"/>
              </a:rPr>
              <a:t>http</a:t>
            </a:r>
            <a:r>
              <a:rPr lang="en-IE" sz="1800" dirty="0">
                <a:latin typeface="+mn-lt"/>
                <a:hlinkClick r:id="rId2"/>
              </a:rPr>
              <a:t>://</a:t>
            </a:r>
            <a:r>
              <a:rPr lang="en-IE" sz="1800" dirty="0" smtClean="0">
                <a:latin typeface="+mn-lt"/>
                <a:hlinkClick r:id="rId2"/>
              </a:rPr>
              <a:t>www.ethicsresearch.com/images/Method_Results_July_22_2010_a.pdf</a:t>
            </a:r>
            <a:endParaRPr lang="en-IE" sz="1800" dirty="0" smtClean="0">
              <a:latin typeface="+mn-lt"/>
            </a:endParaRPr>
          </a:p>
          <a:p>
            <a:pPr marL="0" indent="0">
              <a:buNone/>
            </a:pPr>
            <a:endParaRPr lang="en-IE" sz="1800" dirty="0">
              <a:latin typeface="+mn-lt"/>
            </a:endParaRPr>
          </a:p>
          <a:p>
            <a:pPr marL="0" indent="0">
              <a:buNone/>
            </a:pPr>
            <a:r>
              <a:rPr lang="en-IE" sz="1800" dirty="0" smtClean="0">
                <a:latin typeface="+mn-lt"/>
              </a:rPr>
              <a:t>Danielle </a:t>
            </a:r>
            <a:r>
              <a:rPr lang="en-IE" sz="1800" dirty="0" err="1" smtClean="0">
                <a:latin typeface="+mn-lt"/>
              </a:rPr>
              <a:t>Fanelli</a:t>
            </a:r>
            <a:r>
              <a:rPr lang="en-IE" sz="1800" dirty="0" smtClean="0">
                <a:latin typeface="+mn-lt"/>
              </a:rPr>
              <a:t> (2009) </a:t>
            </a:r>
            <a:r>
              <a:rPr lang="en-IE" sz="1800" b="1" dirty="0">
                <a:latin typeface="+mn-lt"/>
              </a:rPr>
              <a:t>How Many Scientists Fabricate and Falsify Research? A Systematic Review and Meta-Analysis of Survey </a:t>
            </a:r>
            <a:r>
              <a:rPr lang="en-IE" sz="1800" b="1" dirty="0" smtClean="0">
                <a:latin typeface="+mn-lt"/>
              </a:rPr>
              <a:t>Data. </a:t>
            </a:r>
            <a:r>
              <a:rPr lang="en-IE" sz="1800" dirty="0" err="1">
                <a:latin typeface="+mn-lt"/>
              </a:rPr>
              <a:t>PLoS</a:t>
            </a:r>
            <a:r>
              <a:rPr lang="en-IE" sz="1800" dirty="0">
                <a:latin typeface="+mn-lt"/>
              </a:rPr>
              <a:t> ONE 4(5): e5738. </a:t>
            </a:r>
            <a:r>
              <a:rPr lang="en-IE" sz="1800" dirty="0" smtClean="0">
                <a:latin typeface="+mn-lt"/>
              </a:rPr>
              <a:t>doi:10.1371/journal.pone.0005738 </a:t>
            </a:r>
            <a:r>
              <a:rPr lang="en-IE" sz="1800" dirty="0" smtClean="0">
                <a:latin typeface="+mn-lt"/>
                <a:hlinkClick r:id="rId3"/>
              </a:rPr>
              <a:t>http</a:t>
            </a:r>
            <a:r>
              <a:rPr lang="en-IE" sz="1800" dirty="0">
                <a:latin typeface="+mn-lt"/>
                <a:hlinkClick r:id="rId3"/>
              </a:rPr>
              <a:t>://</a:t>
            </a:r>
            <a:r>
              <a:rPr lang="en-IE" sz="1800" dirty="0" smtClean="0">
                <a:latin typeface="+mn-lt"/>
                <a:hlinkClick r:id="rId3"/>
              </a:rPr>
              <a:t>www.plosone.org/article/info%3Adoi%2F10.1371%2Fjournal.pone.0005738</a:t>
            </a:r>
            <a:r>
              <a:rPr lang="en-IE" sz="1800" dirty="0" smtClean="0">
                <a:latin typeface="+mn-lt"/>
              </a:rPr>
              <a:t> </a:t>
            </a:r>
          </a:p>
          <a:p>
            <a:pPr marL="0" indent="0">
              <a:buNone/>
            </a:pPr>
            <a:endParaRPr lang="en-IE" sz="1800" dirty="0">
              <a:latin typeface="+mn-lt"/>
            </a:endParaRPr>
          </a:p>
          <a:p>
            <a:pPr marL="0" indent="0">
              <a:buNone/>
            </a:pPr>
            <a:r>
              <a:rPr lang="en-IE" sz="1800" dirty="0" smtClean="0">
                <a:latin typeface="+mn-lt"/>
              </a:rPr>
              <a:t>D </a:t>
            </a:r>
            <a:r>
              <a:rPr lang="en-IE" sz="1800" dirty="0" err="1" smtClean="0">
                <a:latin typeface="+mn-lt"/>
              </a:rPr>
              <a:t>Greegie</a:t>
            </a:r>
            <a:r>
              <a:rPr lang="en-IE" sz="1800" dirty="0" smtClean="0">
                <a:latin typeface="+mn-lt"/>
              </a:rPr>
              <a:t> (2001) </a:t>
            </a:r>
            <a:r>
              <a:rPr lang="en-IE" sz="1800" b="1" dirty="0">
                <a:latin typeface="+mn-lt"/>
              </a:rPr>
              <a:t>A survey of newly appointed consultants' attitudes towards research </a:t>
            </a:r>
            <a:r>
              <a:rPr lang="en-IE" sz="1800" b="1" dirty="0" smtClean="0">
                <a:latin typeface="+mn-lt"/>
              </a:rPr>
              <a:t>fraud. </a:t>
            </a:r>
            <a:r>
              <a:rPr lang="en-IE" sz="1800" dirty="0" smtClean="0">
                <a:latin typeface="+mn-lt"/>
              </a:rPr>
              <a:t>J Medical Ethics, 27:344-346</a:t>
            </a:r>
          </a:p>
          <a:p>
            <a:pPr marL="0" indent="0">
              <a:buNone/>
            </a:pPr>
            <a:endParaRPr lang="en-IE" sz="1800" dirty="0">
              <a:latin typeface="+mn-lt"/>
            </a:endParaRPr>
          </a:p>
          <a:p>
            <a:pPr marL="0" indent="0">
              <a:buNone/>
            </a:pPr>
            <a:r>
              <a:rPr lang="pl-PL" sz="1800" dirty="0">
                <a:latin typeface="+mn-lt"/>
              </a:rPr>
              <a:t>Gardner </a:t>
            </a:r>
            <a:r>
              <a:rPr lang="pl-PL" sz="1800" dirty="0" smtClean="0">
                <a:latin typeface="+mn-lt"/>
              </a:rPr>
              <a:t>W, </a:t>
            </a:r>
            <a:r>
              <a:rPr lang="pl-PL" sz="1800" dirty="0">
                <a:latin typeface="+mn-lt"/>
              </a:rPr>
              <a:t>Lidz CW, Hartwig </a:t>
            </a:r>
            <a:r>
              <a:rPr lang="pl-PL" sz="1800" dirty="0" smtClean="0">
                <a:latin typeface="+mn-lt"/>
              </a:rPr>
              <a:t>KC</a:t>
            </a:r>
            <a:r>
              <a:rPr lang="en-IE" sz="1800" dirty="0" smtClean="0">
                <a:latin typeface="+mn-lt"/>
              </a:rPr>
              <a:t> (2005) </a:t>
            </a:r>
            <a:r>
              <a:rPr lang="en-IE" sz="1800" b="1" dirty="0">
                <a:latin typeface="+mn-lt"/>
              </a:rPr>
              <a:t>Authors' reports about research integrity problems in clinical trials</a:t>
            </a:r>
            <a:r>
              <a:rPr lang="en-IE" sz="1800" b="1" dirty="0" smtClean="0">
                <a:latin typeface="+mn-lt"/>
              </a:rPr>
              <a:t>.  </a:t>
            </a:r>
            <a:r>
              <a:rPr lang="en-IE" sz="1800" dirty="0" smtClean="0">
                <a:latin typeface="+mn-lt"/>
              </a:rPr>
              <a:t>Contemporary Clinical Trials. 26(2</a:t>
            </a:r>
            <a:r>
              <a:rPr lang="en-IE" sz="1800" dirty="0">
                <a:latin typeface="+mn-lt"/>
              </a:rPr>
              <a:t>):244-51</a:t>
            </a:r>
          </a:p>
        </p:txBody>
      </p:sp>
    </p:spTree>
    <p:extLst>
      <p:ext uri="{BB962C8B-B14F-4D97-AF65-F5344CB8AC3E}">
        <p14:creationId xmlns:p14="http://schemas.microsoft.com/office/powerpoint/2010/main" val="215263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b="1" dirty="0" smtClean="0">
                <a:latin typeface="+mn-lt"/>
              </a:rPr>
              <a:t>Research Misconduct</a:t>
            </a:r>
            <a:endParaRPr lang="en-IE" sz="3600" b="1" dirty="0">
              <a:latin typeface="+mn-lt"/>
            </a:endParaRPr>
          </a:p>
        </p:txBody>
      </p:sp>
      <p:sp>
        <p:nvSpPr>
          <p:cNvPr id="4" name="Content Placeholder 3"/>
          <p:cNvSpPr>
            <a:spLocks noGrp="1"/>
          </p:cNvSpPr>
          <p:nvPr>
            <p:ph sz="half" idx="1"/>
          </p:nvPr>
        </p:nvSpPr>
        <p:spPr/>
        <p:txBody>
          <a:bodyPr/>
          <a:lstStyle/>
          <a:p>
            <a:pPr lvl="1">
              <a:buNone/>
            </a:pPr>
            <a:r>
              <a:rPr lang="en-US" sz="2800" b="1" u="sng" dirty="0">
                <a:latin typeface="+mn-lt"/>
              </a:rPr>
              <a:t>Fabrication</a:t>
            </a:r>
            <a:r>
              <a:rPr lang="en-US" sz="2800" b="1" dirty="0">
                <a:latin typeface="+mn-lt"/>
              </a:rPr>
              <a:t>, </a:t>
            </a:r>
            <a:r>
              <a:rPr lang="en-US" sz="2800" b="1" u="sng" dirty="0">
                <a:latin typeface="+mn-lt"/>
              </a:rPr>
              <a:t>falsification</a:t>
            </a:r>
            <a:r>
              <a:rPr lang="en-US" sz="2800" b="1" dirty="0">
                <a:latin typeface="+mn-lt"/>
              </a:rPr>
              <a:t> or </a:t>
            </a:r>
            <a:r>
              <a:rPr lang="en-US" sz="2800" b="1" u="sng" dirty="0">
                <a:latin typeface="+mn-lt"/>
              </a:rPr>
              <a:t>plagiarism</a:t>
            </a:r>
            <a:r>
              <a:rPr lang="en-US" sz="2800" b="1" dirty="0">
                <a:latin typeface="+mn-lt"/>
              </a:rPr>
              <a:t> </a:t>
            </a:r>
          </a:p>
          <a:p>
            <a:pPr lvl="1">
              <a:buNone/>
            </a:pPr>
            <a:endParaRPr lang="en-US" sz="2800" b="1" dirty="0">
              <a:latin typeface="+mn-lt"/>
            </a:endParaRPr>
          </a:p>
          <a:p>
            <a:pPr marL="442913" lvl="1" indent="14288">
              <a:buNone/>
            </a:pPr>
            <a:r>
              <a:rPr lang="en-US" sz="2800" b="1" dirty="0">
                <a:latin typeface="+mn-lt"/>
              </a:rPr>
              <a:t>in proposing, performing, or reviewing research, </a:t>
            </a:r>
            <a:r>
              <a:rPr lang="en-US" sz="2800" b="1" dirty="0" smtClean="0">
                <a:latin typeface="+mn-lt"/>
              </a:rPr>
              <a:t>or </a:t>
            </a:r>
            <a:r>
              <a:rPr lang="en-US" sz="2800" b="1" dirty="0">
                <a:latin typeface="+mn-lt"/>
              </a:rPr>
              <a:t>in reporting research results.</a:t>
            </a:r>
          </a:p>
          <a:p>
            <a:pPr lvl="1">
              <a:buNone/>
            </a:pPr>
            <a:endParaRPr lang="en-US" sz="2800" b="1" dirty="0">
              <a:latin typeface="+mn-lt"/>
            </a:endParaRPr>
          </a:p>
          <a:p>
            <a:pPr lvl="1">
              <a:buNone/>
            </a:pPr>
            <a:r>
              <a:rPr lang="en-US" b="1" dirty="0">
                <a:latin typeface="+mn-lt"/>
              </a:rPr>
              <a:t>(</a:t>
            </a:r>
            <a:r>
              <a:rPr lang="en-US" b="1" i="1" dirty="0">
                <a:latin typeface="+mn-lt"/>
              </a:rPr>
              <a:t>Common federal definition)</a:t>
            </a:r>
            <a:endParaRPr lang="en-US" b="1" dirty="0">
              <a:latin typeface="+mn-lt"/>
            </a:endParaRPr>
          </a:p>
          <a:p>
            <a:endParaRPr lang="en-US" b="1" dirty="0">
              <a:latin typeface="+mn-lt"/>
            </a:endParaRPr>
          </a:p>
          <a:p>
            <a:endParaRPr lang="en-IE" dirty="0">
              <a:latin typeface="+mn-lt"/>
            </a:endParaRPr>
          </a:p>
        </p:txBody>
      </p:sp>
    </p:spTree>
    <p:extLst>
      <p:ext uri="{BB962C8B-B14F-4D97-AF65-F5344CB8AC3E}">
        <p14:creationId xmlns:p14="http://schemas.microsoft.com/office/powerpoint/2010/main" val="998011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820" y="274638"/>
            <a:ext cx="6573758" cy="1143000"/>
          </a:xfrm>
        </p:spPr>
        <p:txBody>
          <a:bodyPr>
            <a:normAutofit/>
          </a:bodyPr>
          <a:lstStyle/>
          <a:p>
            <a:r>
              <a:rPr lang="en-US" sz="3600" b="1" dirty="0" smtClean="0">
                <a:latin typeface="+mn-lt"/>
              </a:rPr>
              <a:t>Definitions of </a:t>
            </a:r>
            <a:r>
              <a:rPr lang="en-US" sz="3600" b="1" dirty="0" err="1" smtClean="0">
                <a:latin typeface="+mn-lt"/>
              </a:rPr>
              <a:t>FFP</a:t>
            </a:r>
            <a:endParaRPr lang="en-IE" sz="3600" dirty="0">
              <a:latin typeface="+mn-lt"/>
            </a:endParaRPr>
          </a:p>
        </p:txBody>
      </p:sp>
      <p:sp>
        <p:nvSpPr>
          <p:cNvPr id="3" name="Content Placeholder 2"/>
          <p:cNvSpPr>
            <a:spLocks noGrp="1"/>
          </p:cNvSpPr>
          <p:nvPr>
            <p:ph sz="half" idx="1"/>
          </p:nvPr>
        </p:nvSpPr>
        <p:spPr>
          <a:xfrm>
            <a:off x="853820" y="1600200"/>
            <a:ext cx="7622523" cy="4571304"/>
          </a:xfrm>
        </p:spPr>
        <p:txBody>
          <a:bodyPr>
            <a:normAutofit/>
          </a:bodyPr>
          <a:lstStyle/>
          <a:p>
            <a:pPr>
              <a:spcAft>
                <a:spcPts val="1200"/>
              </a:spcAft>
              <a:defRPr/>
            </a:pPr>
            <a:r>
              <a:rPr lang="nl-NL" b="1" dirty="0" smtClean="0">
                <a:latin typeface="+mn-lt"/>
              </a:rPr>
              <a:t>Fabrication: </a:t>
            </a:r>
            <a:r>
              <a:rPr lang="nl-NL" dirty="0">
                <a:latin typeface="+mn-lt"/>
              </a:rPr>
              <a:t>making up results and recording or reporting them</a:t>
            </a:r>
          </a:p>
          <a:p>
            <a:pPr>
              <a:spcAft>
                <a:spcPts val="1200"/>
              </a:spcAft>
              <a:defRPr/>
            </a:pPr>
            <a:r>
              <a:rPr lang="nl-NL" b="1" dirty="0" smtClean="0">
                <a:latin typeface="+mn-lt"/>
              </a:rPr>
              <a:t>Falsification: </a:t>
            </a:r>
            <a:r>
              <a:rPr lang="nl-NL" dirty="0">
                <a:latin typeface="+mn-lt"/>
              </a:rPr>
              <a:t>manipulating research processes or changing or omitting data</a:t>
            </a:r>
          </a:p>
          <a:p>
            <a:pPr>
              <a:spcAft>
                <a:spcPts val="1200"/>
              </a:spcAft>
              <a:defRPr/>
            </a:pPr>
            <a:r>
              <a:rPr lang="nl-NL" b="1" dirty="0" smtClean="0">
                <a:latin typeface="+mn-lt"/>
              </a:rPr>
              <a:t>Plagiarism: </a:t>
            </a:r>
            <a:r>
              <a:rPr lang="nl-NL" dirty="0">
                <a:latin typeface="+mn-lt"/>
              </a:rPr>
              <a:t>appropriation of another person’s ideas, research results or words without giving appropriate credit</a:t>
            </a:r>
          </a:p>
          <a:p>
            <a:pPr>
              <a:defRPr/>
            </a:pPr>
            <a:endParaRPr lang="nl-NL" dirty="0">
              <a:latin typeface="+mn-lt"/>
            </a:endParaRPr>
          </a:p>
          <a:p>
            <a:pPr marL="0" indent="0">
              <a:buNone/>
            </a:pPr>
            <a:endParaRPr lang="en-IE" dirty="0">
              <a:latin typeface="+mn-lt"/>
            </a:endParaRPr>
          </a:p>
        </p:txBody>
      </p:sp>
      <p:sp>
        <p:nvSpPr>
          <p:cNvPr id="6" name="Rectangle 5"/>
          <p:cNvSpPr/>
          <p:nvPr/>
        </p:nvSpPr>
        <p:spPr>
          <a:xfrm>
            <a:off x="605458" y="6230274"/>
            <a:ext cx="2500108" cy="369332"/>
          </a:xfrm>
          <a:prstGeom prst="rect">
            <a:avLst/>
          </a:prstGeom>
        </p:spPr>
        <p:txBody>
          <a:bodyPr wrap="none">
            <a:spAutoFit/>
          </a:bodyPr>
          <a:lstStyle/>
          <a:p>
            <a:pPr>
              <a:defRPr/>
            </a:pPr>
            <a:r>
              <a:rPr lang="nl-NL" b="1" dirty="0"/>
              <a:t>See </a:t>
            </a:r>
            <a:r>
              <a:rPr lang="nl-NL" b="1" dirty="0" smtClean="0"/>
              <a:t>ESF Code of Practice</a:t>
            </a:r>
            <a:endParaRPr lang="nl-NL" b="1" dirty="0"/>
          </a:p>
        </p:txBody>
      </p:sp>
    </p:spTree>
    <p:extLst>
      <p:ext uri="{BB962C8B-B14F-4D97-AF65-F5344CB8AC3E}">
        <p14:creationId xmlns:p14="http://schemas.microsoft.com/office/powerpoint/2010/main" val="2202899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5458" y="274638"/>
            <a:ext cx="6662463" cy="1143000"/>
          </a:xfrm>
        </p:spPr>
        <p:txBody>
          <a:bodyPr>
            <a:normAutofit/>
          </a:bodyPr>
          <a:lstStyle/>
          <a:p>
            <a:r>
              <a:rPr lang="nl-NL" sz="3600" b="1" dirty="0">
                <a:latin typeface="+mn-lt"/>
              </a:rPr>
              <a:t>Questionable research practices</a:t>
            </a:r>
            <a:endParaRPr lang="en-US" sz="3600" dirty="0">
              <a:latin typeface="+mn-lt"/>
            </a:endParaRPr>
          </a:p>
        </p:txBody>
      </p:sp>
      <p:sp>
        <p:nvSpPr>
          <p:cNvPr id="5" name="Content Placeholder 4"/>
          <p:cNvSpPr>
            <a:spLocks noGrp="1"/>
          </p:cNvSpPr>
          <p:nvPr>
            <p:ph sz="half" idx="1"/>
          </p:nvPr>
        </p:nvSpPr>
        <p:spPr>
          <a:xfrm>
            <a:off x="605458" y="1600200"/>
            <a:ext cx="7721600" cy="4169004"/>
          </a:xfrm>
        </p:spPr>
        <p:txBody>
          <a:bodyPr>
            <a:normAutofit lnSpcReduction="10000"/>
          </a:bodyPr>
          <a:lstStyle/>
          <a:p>
            <a:pPr>
              <a:spcBef>
                <a:spcPts val="600"/>
              </a:spcBef>
              <a:spcAft>
                <a:spcPts val="1200"/>
              </a:spcAft>
            </a:pPr>
            <a:r>
              <a:rPr lang="nl-NL" sz="2400" b="1" dirty="0">
                <a:latin typeface="+mn-lt"/>
              </a:rPr>
              <a:t>Personal misconduct</a:t>
            </a:r>
            <a:r>
              <a:rPr lang="nl-NL" sz="2400" dirty="0">
                <a:latin typeface="+mn-lt"/>
              </a:rPr>
              <a:t> (intimidation, harassment, discrimination, misuse of funds…): undesirable or unacceptable, but not ‘scientific misconduct’</a:t>
            </a:r>
          </a:p>
          <a:p>
            <a:pPr>
              <a:spcBef>
                <a:spcPts val="600"/>
              </a:spcBef>
              <a:spcAft>
                <a:spcPts val="1200"/>
              </a:spcAft>
            </a:pPr>
            <a:r>
              <a:rPr lang="nl-NL" sz="2400" b="1" dirty="0">
                <a:latin typeface="+mn-lt"/>
              </a:rPr>
              <a:t>Bad research practices</a:t>
            </a:r>
            <a:r>
              <a:rPr lang="nl-NL" sz="2400" dirty="0">
                <a:latin typeface="+mn-lt"/>
              </a:rPr>
              <a:t> (data management, research procedures, publication related misconduct…); objectionable, harmful, but not basic infringement of scientific integrity</a:t>
            </a:r>
          </a:p>
          <a:p>
            <a:pPr>
              <a:spcBef>
                <a:spcPts val="600"/>
              </a:spcBef>
              <a:spcAft>
                <a:spcPts val="1200"/>
              </a:spcAft>
            </a:pPr>
            <a:r>
              <a:rPr lang="nl-NL" sz="2400" b="1" dirty="0">
                <a:latin typeface="+mn-lt"/>
              </a:rPr>
              <a:t>Minor misdemeanours </a:t>
            </a:r>
            <a:r>
              <a:rPr lang="nl-NL" sz="2400" dirty="0">
                <a:latin typeface="+mn-lt"/>
              </a:rPr>
              <a:t>(tampering with data, cutting cornes, omitting an unwelcome observation….); unacceptable infringements of scientific </a:t>
            </a:r>
            <a:r>
              <a:rPr lang="nl-NL" sz="2400" dirty="0" smtClean="0">
                <a:latin typeface="+mn-lt"/>
              </a:rPr>
              <a:t>integrity</a:t>
            </a:r>
            <a:endParaRPr lang="nl-NL" sz="2400" dirty="0">
              <a:latin typeface="+mn-lt"/>
            </a:endParaRPr>
          </a:p>
        </p:txBody>
      </p:sp>
      <p:sp>
        <p:nvSpPr>
          <p:cNvPr id="6" name="Rectangle 5"/>
          <p:cNvSpPr/>
          <p:nvPr/>
        </p:nvSpPr>
        <p:spPr>
          <a:xfrm>
            <a:off x="605458" y="6154860"/>
            <a:ext cx="1485150" cy="369332"/>
          </a:xfrm>
          <a:prstGeom prst="rect">
            <a:avLst/>
          </a:prstGeom>
        </p:spPr>
        <p:txBody>
          <a:bodyPr wrap="none">
            <a:spAutoFit/>
          </a:bodyPr>
          <a:lstStyle/>
          <a:p>
            <a:pPr>
              <a:defRPr/>
            </a:pPr>
            <a:r>
              <a:rPr lang="nl-NL" b="1" dirty="0"/>
              <a:t>See OECD List</a:t>
            </a:r>
          </a:p>
        </p:txBody>
      </p:sp>
    </p:spTree>
    <p:extLst>
      <p:ext uri="{BB962C8B-B14F-4D97-AF65-F5344CB8AC3E}">
        <p14:creationId xmlns:p14="http://schemas.microsoft.com/office/powerpoint/2010/main" val="70993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79783" y="1462189"/>
            <a:ext cx="8543705" cy="304290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600" dirty="0"/>
          </a:p>
        </p:txBody>
      </p:sp>
      <p:sp>
        <p:nvSpPr>
          <p:cNvPr id="2" name="Title 1"/>
          <p:cNvSpPr>
            <a:spLocks noGrp="1"/>
          </p:cNvSpPr>
          <p:nvPr>
            <p:ph type="title"/>
          </p:nvPr>
        </p:nvSpPr>
        <p:spPr>
          <a:xfrm>
            <a:off x="282798" y="274638"/>
            <a:ext cx="7365879" cy="1143000"/>
          </a:xfrm>
        </p:spPr>
        <p:txBody>
          <a:bodyPr>
            <a:normAutofit/>
          </a:bodyPr>
          <a:lstStyle/>
          <a:p>
            <a:r>
              <a:rPr lang="en-IE" sz="3600" b="1" dirty="0" smtClean="0">
                <a:latin typeface="+mn-lt"/>
              </a:rPr>
              <a:t>The link between ethics and integrity</a:t>
            </a:r>
            <a:endParaRPr lang="en-IE" sz="3600" b="1" dirty="0">
              <a:latin typeface="+mn-lt"/>
            </a:endParaRPr>
          </a:p>
        </p:txBody>
      </p:sp>
      <p:sp>
        <p:nvSpPr>
          <p:cNvPr id="5" name="TextBox 4"/>
          <p:cNvSpPr txBox="1"/>
          <p:nvPr/>
        </p:nvSpPr>
        <p:spPr>
          <a:xfrm>
            <a:off x="282798" y="4630131"/>
            <a:ext cx="2526390" cy="2062103"/>
          </a:xfrm>
          <a:prstGeom prst="rect">
            <a:avLst/>
          </a:prstGeom>
          <a:noFill/>
          <a:ln>
            <a:solidFill>
              <a:schemeClr val="bg1">
                <a:lumMod val="50000"/>
              </a:schemeClr>
            </a:solidFill>
          </a:ln>
        </p:spPr>
        <p:txBody>
          <a:bodyPr wrap="square" lIns="36000" rIns="36000" rtlCol="0">
            <a:spAutoFit/>
          </a:bodyPr>
          <a:lstStyle/>
          <a:p>
            <a:r>
              <a:rPr lang="en-IE" sz="1600" b="1" dirty="0" smtClean="0"/>
              <a:t>Ensures</a:t>
            </a:r>
            <a:r>
              <a:rPr lang="en-IE" sz="1600" dirty="0" smtClean="0"/>
              <a:t> that:</a:t>
            </a:r>
          </a:p>
          <a:p>
            <a:pPr marL="285750" indent="-285750">
              <a:buFont typeface="Arial" pitchFamily="34" charset="0"/>
              <a:buChar char="•"/>
            </a:pPr>
            <a:r>
              <a:rPr lang="en-IE" sz="1600" dirty="0"/>
              <a:t>t</a:t>
            </a:r>
            <a:r>
              <a:rPr lang="en-IE" sz="1600" dirty="0" smtClean="0"/>
              <a:t>he research is justifiable</a:t>
            </a:r>
          </a:p>
          <a:p>
            <a:pPr marL="285750" indent="-285750">
              <a:buFont typeface="Arial" pitchFamily="34" charset="0"/>
              <a:buChar char="•"/>
            </a:pPr>
            <a:r>
              <a:rPr lang="en-IE" sz="1600" dirty="0" smtClean="0"/>
              <a:t>the benefits outweigh the risks</a:t>
            </a:r>
          </a:p>
          <a:p>
            <a:pPr marL="285750" indent="-285750">
              <a:buFont typeface="Arial" pitchFamily="34" charset="0"/>
              <a:buChar char="•"/>
            </a:pPr>
            <a:r>
              <a:rPr lang="en-IE" sz="1600" dirty="0"/>
              <a:t>t</a:t>
            </a:r>
            <a:r>
              <a:rPr lang="en-IE" sz="1600" dirty="0" smtClean="0"/>
              <a:t>he methodology is sound</a:t>
            </a:r>
          </a:p>
          <a:p>
            <a:pPr marL="285750" indent="-285750">
              <a:buFont typeface="Arial" pitchFamily="34" charset="0"/>
              <a:buChar char="•"/>
            </a:pPr>
            <a:r>
              <a:rPr lang="en-IE" sz="1600" dirty="0"/>
              <a:t>p</a:t>
            </a:r>
            <a:r>
              <a:rPr lang="en-IE" sz="1600" dirty="0" smtClean="0"/>
              <a:t>articipants will be adequately protected</a:t>
            </a:r>
          </a:p>
          <a:p>
            <a:endParaRPr lang="en-IE" sz="1600" dirty="0"/>
          </a:p>
        </p:txBody>
      </p:sp>
      <p:sp>
        <p:nvSpPr>
          <p:cNvPr id="12" name="TextBox 11"/>
          <p:cNvSpPr txBox="1"/>
          <p:nvPr/>
        </p:nvSpPr>
        <p:spPr>
          <a:xfrm>
            <a:off x="2945874" y="4630131"/>
            <a:ext cx="2925827" cy="2062103"/>
          </a:xfrm>
          <a:prstGeom prst="rect">
            <a:avLst/>
          </a:prstGeom>
          <a:noFill/>
          <a:ln>
            <a:solidFill>
              <a:schemeClr val="bg1">
                <a:lumMod val="50000"/>
              </a:schemeClr>
            </a:solidFill>
          </a:ln>
        </p:spPr>
        <p:txBody>
          <a:bodyPr wrap="square" lIns="36000" rIns="36000" rtlCol="0">
            <a:spAutoFit/>
          </a:bodyPr>
          <a:lstStyle/>
          <a:p>
            <a:r>
              <a:rPr lang="en-IE" sz="1600" b="1" dirty="0" smtClean="0"/>
              <a:t>Ensures</a:t>
            </a:r>
            <a:r>
              <a:rPr lang="en-IE" sz="1600" dirty="0" smtClean="0"/>
              <a:t>:</a:t>
            </a:r>
          </a:p>
          <a:p>
            <a:pPr marL="285750" indent="-285750">
              <a:buFont typeface="Arial" pitchFamily="34" charset="0"/>
              <a:buChar char="•"/>
            </a:pPr>
            <a:r>
              <a:rPr lang="en-IE" sz="1600" dirty="0"/>
              <a:t>t</a:t>
            </a:r>
            <a:r>
              <a:rPr lang="en-IE" sz="1600" dirty="0" smtClean="0"/>
              <a:t>hat the research is reliable and objective</a:t>
            </a:r>
          </a:p>
          <a:p>
            <a:pPr marL="285750" indent="-285750">
              <a:buFont typeface="Arial" pitchFamily="34" charset="0"/>
              <a:buChar char="•"/>
            </a:pPr>
            <a:r>
              <a:rPr lang="en-IE" sz="1600" dirty="0"/>
              <a:t>i</a:t>
            </a:r>
            <a:r>
              <a:rPr lang="en-IE" sz="1600" dirty="0" smtClean="0"/>
              <a:t>mpartiality and independence</a:t>
            </a:r>
          </a:p>
          <a:p>
            <a:pPr marL="285750" indent="-285750">
              <a:buFont typeface="Arial" pitchFamily="34" charset="0"/>
              <a:buChar char="•"/>
            </a:pPr>
            <a:r>
              <a:rPr lang="en-IE" sz="1600" dirty="0"/>
              <a:t>o</a:t>
            </a:r>
            <a:r>
              <a:rPr lang="en-IE" sz="1600" dirty="0" smtClean="0"/>
              <a:t>penness and honestly in analysis and reporting</a:t>
            </a:r>
          </a:p>
          <a:p>
            <a:pPr marL="285750" indent="-285750">
              <a:buFont typeface="Arial" pitchFamily="34" charset="0"/>
              <a:buChar char="•"/>
            </a:pPr>
            <a:r>
              <a:rPr lang="en-IE" sz="1600" dirty="0"/>
              <a:t>u</a:t>
            </a:r>
            <a:r>
              <a:rPr lang="en-IE" sz="1600" dirty="0" smtClean="0"/>
              <a:t>pholding of duty of care to participants and colleagues</a:t>
            </a:r>
          </a:p>
        </p:txBody>
      </p:sp>
      <p:grpSp>
        <p:nvGrpSpPr>
          <p:cNvPr id="23" name="Group 22"/>
          <p:cNvGrpSpPr/>
          <p:nvPr/>
        </p:nvGrpSpPr>
        <p:grpSpPr>
          <a:xfrm>
            <a:off x="884996" y="4135760"/>
            <a:ext cx="7635606" cy="369332"/>
            <a:chOff x="1131216" y="1704312"/>
            <a:chExt cx="7635606" cy="369332"/>
          </a:xfrm>
        </p:grpSpPr>
        <p:sp>
          <p:nvSpPr>
            <p:cNvPr id="7" name="TextBox 6"/>
            <p:cNvSpPr txBox="1"/>
            <p:nvPr/>
          </p:nvSpPr>
          <p:spPr>
            <a:xfrm>
              <a:off x="1131216" y="1714127"/>
              <a:ext cx="975674" cy="349702"/>
            </a:xfrm>
            <a:prstGeom prst="rect">
              <a:avLst/>
            </a:prstGeom>
            <a:noFill/>
          </p:spPr>
          <p:txBody>
            <a:bodyPr wrap="square" lIns="36000" tIns="36000" rIns="36000" bIns="36000" rtlCol="0">
              <a:spAutoFit/>
            </a:bodyPr>
            <a:lstStyle/>
            <a:p>
              <a:r>
                <a:rPr lang="en-IE" b="1" dirty="0"/>
                <a:t>P</a:t>
              </a:r>
              <a:r>
                <a:rPr lang="en-IE" b="1" dirty="0" smtClean="0"/>
                <a:t>roposal</a:t>
              </a:r>
              <a:endParaRPr lang="en-IE" b="1" dirty="0"/>
            </a:p>
          </p:txBody>
        </p:sp>
        <p:sp>
          <p:nvSpPr>
            <p:cNvPr id="8" name="TextBox 7"/>
            <p:cNvSpPr txBox="1"/>
            <p:nvPr/>
          </p:nvSpPr>
          <p:spPr>
            <a:xfrm>
              <a:off x="2697742" y="1704312"/>
              <a:ext cx="2964244" cy="369332"/>
            </a:xfrm>
            <a:prstGeom prst="rect">
              <a:avLst/>
            </a:prstGeom>
            <a:noFill/>
          </p:spPr>
          <p:txBody>
            <a:bodyPr wrap="square" rtlCol="0">
              <a:spAutoFit/>
            </a:bodyPr>
            <a:lstStyle/>
            <a:p>
              <a:r>
                <a:rPr lang="en-IE" b="1" dirty="0" smtClean="0"/>
                <a:t>Research/ Experimentation</a:t>
              </a:r>
              <a:endParaRPr lang="en-IE" b="1" dirty="0"/>
            </a:p>
          </p:txBody>
        </p:sp>
        <p:sp>
          <p:nvSpPr>
            <p:cNvPr id="9" name="TextBox 8"/>
            <p:cNvSpPr txBox="1"/>
            <p:nvPr/>
          </p:nvSpPr>
          <p:spPr>
            <a:xfrm>
              <a:off x="5799852" y="1704312"/>
              <a:ext cx="1020398" cy="369332"/>
            </a:xfrm>
            <a:prstGeom prst="rect">
              <a:avLst/>
            </a:prstGeom>
            <a:noFill/>
          </p:spPr>
          <p:txBody>
            <a:bodyPr wrap="square" rtlCol="0">
              <a:spAutoFit/>
            </a:bodyPr>
            <a:lstStyle/>
            <a:p>
              <a:r>
                <a:rPr lang="en-IE" b="1" dirty="0" smtClean="0"/>
                <a:t>Analysis</a:t>
              </a:r>
              <a:endParaRPr lang="en-IE" b="1" dirty="0"/>
            </a:p>
          </p:txBody>
        </p:sp>
        <p:sp>
          <p:nvSpPr>
            <p:cNvPr id="13" name="Right Arrow 12"/>
            <p:cNvSpPr/>
            <p:nvPr/>
          </p:nvSpPr>
          <p:spPr>
            <a:xfrm>
              <a:off x="2082605" y="1816978"/>
              <a:ext cx="612742" cy="14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grpSp>
          <p:nvGrpSpPr>
            <p:cNvPr id="21" name="Group 20"/>
            <p:cNvGrpSpPr/>
            <p:nvPr/>
          </p:nvGrpSpPr>
          <p:grpSpPr>
            <a:xfrm>
              <a:off x="6806946" y="1704312"/>
              <a:ext cx="1959876" cy="369332"/>
              <a:chOff x="6806946" y="1704312"/>
              <a:chExt cx="1959876" cy="369332"/>
            </a:xfrm>
          </p:grpSpPr>
          <p:sp>
            <p:nvSpPr>
              <p:cNvPr id="10" name="TextBox 9"/>
              <p:cNvSpPr txBox="1"/>
              <p:nvPr/>
            </p:nvSpPr>
            <p:spPr>
              <a:xfrm>
                <a:off x="7022973" y="1704312"/>
                <a:ext cx="1743849" cy="369332"/>
              </a:xfrm>
              <a:prstGeom prst="rect">
                <a:avLst/>
              </a:prstGeom>
              <a:noFill/>
            </p:spPr>
            <p:txBody>
              <a:bodyPr wrap="square" rtlCol="0">
                <a:spAutoFit/>
              </a:bodyPr>
              <a:lstStyle/>
              <a:p>
                <a:r>
                  <a:rPr lang="en-IE" b="1" dirty="0" smtClean="0"/>
                  <a:t>Dissemination</a:t>
                </a:r>
                <a:endParaRPr lang="en-IE" b="1" dirty="0"/>
              </a:p>
            </p:txBody>
          </p:sp>
          <p:sp>
            <p:nvSpPr>
              <p:cNvPr id="14" name="Right Arrow 13"/>
              <p:cNvSpPr/>
              <p:nvPr/>
            </p:nvSpPr>
            <p:spPr>
              <a:xfrm>
                <a:off x="6806946" y="1816978"/>
                <a:ext cx="234884" cy="14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grpSp>
        <p:sp>
          <p:nvSpPr>
            <p:cNvPr id="15" name="Right Arrow 14"/>
            <p:cNvSpPr/>
            <p:nvPr/>
          </p:nvSpPr>
          <p:spPr>
            <a:xfrm>
              <a:off x="5460488" y="1816978"/>
              <a:ext cx="327581" cy="14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grpSp>
      <p:sp>
        <p:nvSpPr>
          <p:cNvPr id="6" name="Oval 5"/>
          <p:cNvSpPr/>
          <p:nvPr/>
        </p:nvSpPr>
        <p:spPr>
          <a:xfrm>
            <a:off x="1428154" y="2017917"/>
            <a:ext cx="6292392" cy="2064470"/>
          </a:xfrm>
          <a:prstGeom prst="ellipse">
            <a:avLst/>
          </a:prstGeom>
          <a:gradFill flip="none" rotWithShape="1">
            <a:gsLst>
              <a:gs pos="0">
                <a:schemeClr val="accent6">
                  <a:tint val="66000"/>
                  <a:satMod val="160000"/>
                  <a:alpha val="0"/>
                </a:schemeClr>
              </a:gs>
              <a:gs pos="50000">
                <a:schemeClr val="accent6">
                  <a:tint val="44500"/>
                  <a:satMod val="160000"/>
                </a:schemeClr>
              </a:gs>
              <a:gs pos="100000">
                <a:schemeClr val="accent6">
                  <a:tint val="23500"/>
                  <a:satMod val="160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b="1" dirty="0" smtClean="0">
                <a:solidFill>
                  <a:schemeClr val="tx1"/>
                </a:solidFill>
              </a:rPr>
              <a:t>Good Research Practice</a:t>
            </a:r>
            <a:endParaRPr lang="en-IE" sz="2000" b="1" dirty="0">
              <a:solidFill>
                <a:schemeClr val="tx1"/>
              </a:solidFill>
            </a:endParaRPr>
          </a:p>
        </p:txBody>
      </p:sp>
      <p:sp>
        <p:nvSpPr>
          <p:cNvPr id="4" name="Oval 3"/>
          <p:cNvSpPr/>
          <p:nvPr/>
        </p:nvSpPr>
        <p:spPr>
          <a:xfrm>
            <a:off x="678011" y="2343142"/>
            <a:ext cx="2017336" cy="1414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b="1" dirty="0" smtClean="0"/>
              <a:t>Research Ethics</a:t>
            </a:r>
            <a:endParaRPr lang="en-IE" sz="2000" b="1" dirty="0"/>
          </a:p>
        </p:txBody>
      </p:sp>
      <p:sp>
        <p:nvSpPr>
          <p:cNvPr id="16" name="Oval 15"/>
          <p:cNvSpPr/>
          <p:nvPr/>
        </p:nvSpPr>
        <p:spPr>
          <a:xfrm>
            <a:off x="6410114" y="2343142"/>
            <a:ext cx="2017336" cy="1414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b="1" dirty="0" smtClean="0"/>
              <a:t>Publication Ethics</a:t>
            </a:r>
            <a:endParaRPr lang="en-IE" sz="2000" b="1" dirty="0"/>
          </a:p>
        </p:txBody>
      </p:sp>
      <p:sp>
        <p:nvSpPr>
          <p:cNvPr id="17" name="Rectangle 16"/>
          <p:cNvSpPr/>
          <p:nvPr/>
        </p:nvSpPr>
        <p:spPr>
          <a:xfrm>
            <a:off x="7267921" y="5938887"/>
            <a:ext cx="1876079" cy="9191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20" name="TextBox 19"/>
          <p:cNvSpPr txBox="1"/>
          <p:nvPr/>
        </p:nvSpPr>
        <p:spPr>
          <a:xfrm>
            <a:off x="6008387" y="4630131"/>
            <a:ext cx="2815101" cy="2062103"/>
          </a:xfrm>
          <a:prstGeom prst="rect">
            <a:avLst/>
          </a:prstGeom>
          <a:noFill/>
          <a:ln>
            <a:solidFill>
              <a:schemeClr val="bg1">
                <a:lumMod val="50000"/>
              </a:schemeClr>
            </a:solidFill>
          </a:ln>
        </p:spPr>
        <p:txBody>
          <a:bodyPr wrap="square" lIns="36000" rIns="36000" rtlCol="0">
            <a:spAutoFit/>
          </a:bodyPr>
          <a:lstStyle/>
          <a:p>
            <a:r>
              <a:rPr lang="en-IE" sz="1600" b="1" dirty="0" smtClean="0"/>
              <a:t>Ensures transparency</a:t>
            </a:r>
            <a:r>
              <a:rPr lang="en-IE" sz="1600" dirty="0" smtClean="0"/>
              <a:t>:</a:t>
            </a:r>
          </a:p>
          <a:p>
            <a:pPr marL="285750" indent="-285750">
              <a:buFont typeface="Arial" pitchFamily="34" charset="0"/>
              <a:buChar char="•"/>
            </a:pPr>
            <a:r>
              <a:rPr lang="en-IE" sz="1600" dirty="0"/>
              <a:t>i</a:t>
            </a:r>
            <a:r>
              <a:rPr lang="en-IE" sz="1600" dirty="0" smtClean="0"/>
              <a:t>n declaring funding sources</a:t>
            </a:r>
          </a:p>
          <a:p>
            <a:pPr marL="285750" indent="-285750">
              <a:buFont typeface="Arial" pitchFamily="34" charset="0"/>
              <a:buChar char="•"/>
            </a:pPr>
            <a:r>
              <a:rPr lang="en-IE" sz="1600" dirty="0" smtClean="0"/>
              <a:t>fairness in attributing authorship</a:t>
            </a:r>
          </a:p>
          <a:p>
            <a:pPr marL="285750" indent="-285750">
              <a:buFont typeface="Arial" pitchFamily="34" charset="0"/>
              <a:buChar char="•"/>
            </a:pPr>
            <a:r>
              <a:rPr lang="en-IE" sz="1600" dirty="0" smtClean="0"/>
              <a:t>honestly in reporting results and conclusions </a:t>
            </a:r>
          </a:p>
          <a:p>
            <a:pPr marL="285750" indent="-285750">
              <a:buFont typeface="Arial" pitchFamily="34" charset="0"/>
              <a:buChar char="•"/>
            </a:pPr>
            <a:r>
              <a:rPr lang="en-IE" sz="1600" dirty="0"/>
              <a:t>o</a:t>
            </a:r>
            <a:r>
              <a:rPr lang="en-IE" sz="1600" dirty="0" smtClean="0"/>
              <a:t>wnership of ideas and intellectual property</a:t>
            </a:r>
          </a:p>
        </p:txBody>
      </p:sp>
      <p:sp>
        <p:nvSpPr>
          <p:cNvPr id="24" name="TextBox 23"/>
          <p:cNvSpPr txBox="1"/>
          <p:nvPr/>
        </p:nvSpPr>
        <p:spPr>
          <a:xfrm>
            <a:off x="2881290" y="1494697"/>
            <a:ext cx="3386120" cy="523220"/>
          </a:xfrm>
          <a:prstGeom prst="rect">
            <a:avLst/>
          </a:prstGeom>
          <a:noFill/>
        </p:spPr>
        <p:txBody>
          <a:bodyPr wrap="none" rtlCol="0">
            <a:spAutoFit/>
          </a:bodyPr>
          <a:lstStyle/>
          <a:p>
            <a:r>
              <a:rPr lang="en-IE" sz="2800" b="1" dirty="0" smtClean="0">
                <a:solidFill>
                  <a:schemeClr val="bg1"/>
                </a:solidFill>
              </a:rPr>
              <a:t>RESEARCH INTEGRITY</a:t>
            </a:r>
            <a:endParaRPr lang="en-IE" sz="2800" b="1" dirty="0">
              <a:solidFill>
                <a:schemeClr val="bg1"/>
              </a:solidFill>
            </a:endParaRPr>
          </a:p>
        </p:txBody>
      </p:sp>
    </p:spTree>
    <p:extLst>
      <p:ext uri="{BB962C8B-B14F-4D97-AF65-F5344CB8AC3E}">
        <p14:creationId xmlns:p14="http://schemas.microsoft.com/office/powerpoint/2010/main" val="416147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latin typeface="+mn-lt"/>
              </a:rPr>
              <a:t>The context of research integrity</a:t>
            </a:r>
            <a:endParaRPr lang="en-IE" b="1" dirty="0">
              <a:latin typeface="+mn-lt"/>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9642" y="2200589"/>
            <a:ext cx="3831343" cy="3891224"/>
          </a:xfrm>
        </p:spPr>
      </p:pic>
      <p:sp>
        <p:nvSpPr>
          <p:cNvPr id="9" name="TextBox 8"/>
          <p:cNvSpPr txBox="1"/>
          <p:nvPr/>
        </p:nvSpPr>
        <p:spPr>
          <a:xfrm>
            <a:off x="622998" y="1393745"/>
            <a:ext cx="4980338" cy="461665"/>
          </a:xfrm>
          <a:prstGeom prst="rect">
            <a:avLst/>
          </a:prstGeom>
          <a:noFill/>
        </p:spPr>
        <p:txBody>
          <a:bodyPr wrap="none" rtlCol="0">
            <a:spAutoFit/>
          </a:bodyPr>
          <a:lstStyle/>
          <a:p>
            <a:r>
              <a:rPr lang="en-IE" sz="2400" dirty="0" smtClean="0"/>
              <a:t>A steady rise in scientific ‘productivity’</a:t>
            </a:r>
            <a:endParaRPr lang="en-IE"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580" y="2027973"/>
            <a:ext cx="4165670" cy="3970894"/>
          </a:xfrm>
          <a:prstGeom prst="rect">
            <a:avLst/>
          </a:prstGeom>
        </p:spPr>
      </p:pic>
    </p:spTree>
    <p:extLst>
      <p:ext uri="{BB962C8B-B14F-4D97-AF65-F5344CB8AC3E}">
        <p14:creationId xmlns:p14="http://schemas.microsoft.com/office/powerpoint/2010/main" val="151347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latin typeface="+mn-lt"/>
              </a:rPr>
              <a:t>The context of research integrity</a:t>
            </a:r>
            <a:endParaRPr lang="en-IE" dirty="0">
              <a:latin typeface="+mn-lt"/>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91969" y="2226850"/>
            <a:ext cx="3933930" cy="389672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09737"/>
            <a:ext cx="4286250" cy="3769022"/>
          </a:xfrm>
          <a:prstGeom prst="rect">
            <a:avLst/>
          </a:prstGeom>
        </p:spPr>
      </p:pic>
      <p:sp>
        <p:nvSpPr>
          <p:cNvPr id="8" name="Rectangle 7"/>
          <p:cNvSpPr/>
          <p:nvPr/>
        </p:nvSpPr>
        <p:spPr>
          <a:xfrm>
            <a:off x="578139" y="1305002"/>
            <a:ext cx="8311314" cy="461665"/>
          </a:xfrm>
          <a:prstGeom prst="rect">
            <a:avLst/>
          </a:prstGeom>
        </p:spPr>
        <p:txBody>
          <a:bodyPr wrap="none">
            <a:spAutoFit/>
          </a:bodyPr>
          <a:lstStyle/>
          <a:p>
            <a:r>
              <a:rPr lang="en-IE" sz="2400" dirty="0"/>
              <a:t>A steady rise in </a:t>
            </a:r>
            <a:r>
              <a:rPr lang="en-IE" sz="2400" dirty="0" smtClean="0"/>
              <a:t>scientific publications and the pressure to publish</a:t>
            </a:r>
            <a:endParaRPr lang="en-IE" sz="2400" dirty="0"/>
          </a:p>
        </p:txBody>
      </p:sp>
    </p:spTree>
    <p:extLst>
      <p:ext uri="{BB962C8B-B14F-4D97-AF65-F5344CB8AC3E}">
        <p14:creationId xmlns:p14="http://schemas.microsoft.com/office/powerpoint/2010/main" val="1822118341"/>
      </p:ext>
    </p:extLst>
  </p:cSld>
  <p:clrMapOvr>
    <a:masterClrMapping/>
  </p:clrMapOvr>
</p:sld>
</file>

<file path=ppt/theme/theme1.xml><?xml version="1.0" encoding="utf-8"?>
<a:theme xmlns:a="http://schemas.openxmlformats.org/drawingml/2006/main" name="HRB PowerPoint Template">
  <a:themeElements>
    <a:clrScheme name="HRB Strategy 2">
      <a:dk1>
        <a:srgbClr val="191919"/>
      </a:dk1>
      <a:lt1>
        <a:srgbClr val="FFFFFF"/>
      </a:lt1>
      <a:dk2>
        <a:srgbClr val="AFAEB3"/>
      </a:dk2>
      <a:lt2>
        <a:srgbClr val="FFFFFF"/>
      </a:lt2>
      <a:accent1>
        <a:srgbClr val="850034"/>
      </a:accent1>
      <a:accent2>
        <a:srgbClr val="00A4CD"/>
      </a:accent2>
      <a:accent3>
        <a:srgbClr val="88A300"/>
      </a:accent3>
      <a:accent4>
        <a:srgbClr val="D78C08"/>
      </a:accent4>
      <a:accent5>
        <a:srgbClr val="8A6800"/>
      </a:accent5>
      <a:accent6>
        <a:srgbClr val="00B16D"/>
      </a:accent6>
      <a:hlink>
        <a:srgbClr val="850034"/>
      </a:hlink>
      <a:folHlink>
        <a:srgbClr val="00A4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HRB Strategy 2">
      <a:dk1>
        <a:srgbClr val="191919"/>
      </a:dk1>
      <a:lt1>
        <a:srgbClr val="FFFFFF"/>
      </a:lt1>
      <a:dk2>
        <a:srgbClr val="AFAEB3"/>
      </a:dk2>
      <a:lt2>
        <a:srgbClr val="FFFFFF"/>
      </a:lt2>
      <a:accent1>
        <a:srgbClr val="850034"/>
      </a:accent1>
      <a:accent2>
        <a:srgbClr val="00A4CD"/>
      </a:accent2>
      <a:accent3>
        <a:srgbClr val="88A300"/>
      </a:accent3>
      <a:accent4>
        <a:srgbClr val="D78C08"/>
      </a:accent4>
      <a:accent5>
        <a:srgbClr val="8A6800"/>
      </a:accent5>
      <a:accent6>
        <a:srgbClr val="00B16D"/>
      </a:accent6>
      <a:hlink>
        <a:srgbClr val="850034"/>
      </a:hlink>
      <a:folHlink>
        <a:srgbClr val="00A4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A58754AACDB4D84869E47D0FCBE42" ma:contentTypeVersion="0" ma:contentTypeDescription="Create a new document." ma:contentTypeScope="" ma:versionID="d53b5ec374aa4a361bb10c25f740ab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3B13256-9CD4-4A4F-B424-33E9AB3A0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57D0F75-5866-41FC-8630-39D63F0B8B94}">
  <ds:schemaRefs>
    <ds:schemaRef ds:uri="http://schemas.microsoft.com/sharepoint/v3/contenttype/forms"/>
  </ds:schemaRefs>
</ds:datastoreItem>
</file>

<file path=customXml/itemProps3.xml><?xml version="1.0" encoding="utf-8"?>
<ds:datastoreItem xmlns:ds="http://schemas.openxmlformats.org/officeDocument/2006/customXml" ds:itemID="{5B1C093D-8E01-47FC-BFAA-DECA7D05D855}">
  <ds:schemaRef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http://purl.org/dc/terms/"/>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HRB PowerPoint Template</Template>
  <TotalTime>405</TotalTime>
  <Words>1689</Words>
  <Application>Microsoft Office PowerPoint</Application>
  <PresentationFormat>On-screen Show (4:3)</PresentationFormat>
  <Paragraphs>201</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HRB PowerPoint Template</vt:lpstr>
      <vt:lpstr>Content Slides</vt:lpstr>
      <vt:lpstr>Research Integrity</vt:lpstr>
      <vt:lpstr>Content</vt:lpstr>
      <vt:lpstr>“Research integrity” relates to the performance of research to the highest standards of professionalism and rigour, and to the accuracy and truth of the research record in publications and elsewhere. </vt:lpstr>
      <vt:lpstr>Research Misconduct</vt:lpstr>
      <vt:lpstr>Definitions of FFP</vt:lpstr>
      <vt:lpstr>Questionable research practices</vt:lpstr>
      <vt:lpstr>The link between ethics and integrity</vt:lpstr>
      <vt:lpstr>The context of research integrity</vt:lpstr>
      <vt:lpstr>The context of research integrity</vt:lpstr>
      <vt:lpstr>The context of research integrity</vt:lpstr>
      <vt:lpstr>Science and society are linked</vt:lpstr>
      <vt:lpstr>Excellent research is done by honest researchers – so why all the fuss about research integrity?</vt:lpstr>
      <vt:lpstr>Assumptions about misconduct</vt:lpstr>
      <vt:lpstr>Assumption 1: Rarity</vt:lpstr>
      <vt:lpstr>PowerPoint Presentation</vt:lpstr>
      <vt:lpstr>PowerPoint Presentation</vt:lpstr>
      <vt:lpstr>PowerPoint Presentation</vt:lpstr>
      <vt:lpstr>PowerPoint Presentation</vt:lpstr>
      <vt:lpstr>2010 survey of intervening in misconduct</vt:lpstr>
      <vt:lpstr>Question  How can misconduct be that prevalent, if the checks and balances work?  If someone changes data, makes it up or copies it from another scientist, surely that will be spotted by colleagues, peer reviewers or journal editors?</vt:lpstr>
      <vt:lpstr>Not necessarily!</vt:lpstr>
      <vt:lpstr>It is not just about protecting the scientific record</vt:lpstr>
      <vt:lpstr>Forensic science misconduct</vt:lpstr>
      <vt:lpstr>Collateral damage to careers</vt:lpstr>
      <vt:lpstr>Public response to misconduct</vt:lpstr>
      <vt:lpstr>Misconduct has consequences Not a victimless crime</vt:lpstr>
      <vt:lpstr>What about whistle-blowers?</vt:lpstr>
      <vt:lpstr>Everyone needs to be responsible</vt:lpstr>
      <vt:lpstr>Is it possible to change the culture?</vt:lpstr>
      <vt:lpstr>PowerPoint Presentation</vt:lpstr>
      <vt:lpstr>References</vt:lpstr>
    </vt:vector>
  </TitlesOfParts>
  <Company>Health Research Board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Integrity</dc:title>
  <dc:creator>MHiney</dc:creator>
  <cp:lastModifiedBy>MHiney</cp:lastModifiedBy>
  <cp:revision>36</cp:revision>
  <dcterms:created xsi:type="dcterms:W3CDTF">2014-04-07T13:21:45Z</dcterms:created>
  <dcterms:modified xsi:type="dcterms:W3CDTF">2014-06-03T16:10:31Z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HRB</vt:lpwstr>
  </property>
  <property fmtid="{D5CDD505-2E9C-101B-9397-08002B2CF9AE}" pid="3" name="ContentTypeId">
    <vt:lpwstr>0x010100B21A58754AACDB4D84869E47D0FCBE42</vt:lpwstr>
  </property>
</Properties>
</file>